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8"/>
  </p:notesMasterIdLst>
  <p:sldIdLst>
    <p:sldId id="280" r:id="rId5"/>
    <p:sldId id="281" r:id="rId6"/>
    <p:sldId id="282" r:id="rId7"/>
    <p:sldId id="283" r:id="rId8"/>
    <p:sldId id="284" r:id="rId9"/>
    <p:sldId id="292" r:id="rId10"/>
    <p:sldId id="293" r:id="rId11"/>
    <p:sldId id="285" r:id="rId12"/>
    <p:sldId id="286" r:id="rId13"/>
    <p:sldId id="287" r:id="rId14"/>
    <p:sldId id="289" r:id="rId15"/>
    <p:sldId id="291" r:id="rId16"/>
    <p:sldId id="29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9" autoAdjust="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11/14/2024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E6DE88F-1F85-4A27-9D34-D74A50E7B0DA}" type="slidenum">
              <a:rPr lang="en-US" smtClean="0"/>
              <a:t>1</a:t>
            </a:fld>
            <a:endParaRPr lang="en-US" dirty="0"/>
          </a:p>
        </p:txBody>
      </p:sp>
    </p:spTree>
    <p:extLst>
      <p:ext uri="{BB962C8B-B14F-4D97-AF65-F5344CB8AC3E}">
        <p14:creationId xmlns:p14="http://schemas.microsoft.com/office/powerpoint/2010/main" val="338815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11/14/2024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11/14/2024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11/14/2024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11/14/2024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D00E2-468A-E7D4-C699-E953CCFAB160}"/>
              </a:ext>
            </a:extLst>
          </p:cNvPr>
          <p:cNvSpPr>
            <a:spLocks noGrp="1"/>
          </p:cNvSpPr>
          <p:nvPr>
            <p:ph type="title"/>
          </p:nvPr>
        </p:nvSpPr>
        <p:spPr>
          <a:xfrm>
            <a:off x="919119" y="536352"/>
            <a:ext cx="10353762" cy="1257300"/>
          </a:xfrm>
        </p:spPr>
        <p:txBody>
          <a:bodyPr>
            <a:normAutofit fontScale="90000"/>
          </a:bodyPr>
          <a:lstStyle/>
          <a:p>
            <a:r>
              <a:rPr lang="en-US" sz="8000" b="1" u="sng" dirty="0">
                <a:solidFill>
                  <a:schemeClr val="tx1"/>
                </a:solidFill>
                <a:latin typeface="Times New Roman" panose="02020603050405020304" pitchFamily="18" charset="0"/>
                <a:cs typeface="Times New Roman" panose="02020603050405020304" pitchFamily="18" charset="0"/>
              </a:rPr>
              <a:t>EXPLORE KOLHAPUR</a:t>
            </a:r>
            <a:endParaRPr lang="en-IN" sz="8000"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50EDC888-0D1E-8054-D1C4-2BA16164A25D}"/>
              </a:ext>
            </a:extLst>
          </p:cNvPr>
          <p:cNvSpPr txBox="1"/>
          <p:nvPr/>
        </p:nvSpPr>
        <p:spPr>
          <a:xfrm>
            <a:off x="393192" y="2690336"/>
            <a:ext cx="11585448" cy="1969770"/>
          </a:xfrm>
          <a:prstGeom prst="rect">
            <a:avLst/>
          </a:prstGeom>
          <a:noFill/>
        </p:spPr>
        <p:txBody>
          <a:bodyPr wrap="square">
            <a:spAutoFit/>
          </a:bodyPr>
          <a:lstStyle/>
          <a:p>
            <a:pPr algn="l"/>
            <a:r>
              <a:rPr lang="en-IN" sz="3200" kern="0" dirty="0">
                <a:effectLst/>
                <a:latin typeface="Times New Roman" panose="02020603050405020304" pitchFamily="18" charset="0"/>
                <a:ea typeface="Times New Roman" panose="02020603050405020304" pitchFamily="18" charset="0"/>
                <a:cs typeface="Times New Roman" panose="02020603050405020304" pitchFamily="18" charset="0"/>
              </a:rPr>
              <a:t>Presented By :</a:t>
            </a:r>
          </a:p>
          <a:p>
            <a:pPr algn="l"/>
            <a:r>
              <a:rPr lang="en-IN" kern="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algn="l"/>
            <a:r>
              <a:rPr lang="en-IN" kern="0" dirty="0">
                <a:latin typeface="Times New Roman" panose="02020603050405020304" pitchFamily="18" charset="0"/>
                <a:ea typeface="Times New Roman" panose="02020603050405020304" pitchFamily="18" charset="0"/>
                <a:cs typeface="Times New Roman" panose="02020603050405020304" pitchFamily="18" charset="0"/>
              </a:rPr>
              <a:t>1) </a:t>
            </a:r>
            <a:r>
              <a:rPr lang="en-IN" kern="0" dirty="0" err="1">
                <a:latin typeface="Times New Roman" panose="02020603050405020304" pitchFamily="18" charset="0"/>
                <a:ea typeface="Times New Roman" panose="02020603050405020304" pitchFamily="18" charset="0"/>
                <a:cs typeface="Times New Roman" panose="02020603050405020304" pitchFamily="18" charset="0"/>
              </a:rPr>
              <a:t>Kagade</a:t>
            </a:r>
            <a:r>
              <a:rPr lang="en-IN" kern="0" dirty="0">
                <a:latin typeface="Times New Roman" panose="02020603050405020304" pitchFamily="18" charset="0"/>
                <a:ea typeface="Times New Roman" panose="02020603050405020304" pitchFamily="18" charset="0"/>
                <a:cs typeface="Times New Roman" panose="02020603050405020304" pitchFamily="18" charset="0"/>
              </a:rPr>
              <a:t> Prajwal Arjun	- 2210101019				</a:t>
            </a:r>
          </a:p>
          <a:p>
            <a:pPr algn="l"/>
            <a:r>
              <a:rPr lang="en-IN" kern="0" dirty="0">
                <a:effectLst/>
                <a:latin typeface="Times New Roman" panose="02020603050405020304" pitchFamily="18" charset="0"/>
                <a:ea typeface="Times New Roman" panose="02020603050405020304" pitchFamily="18" charset="0"/>
                <a:cs typeface="Times New Roman" panose="02020603050405020304" pitchFamily="18" charset="0"/>
              </a:rPr>
              <a:t>2) </a:t>
            </a:r>
            <a:r>
              <a:rPr lang="en-IN" kern="0" dirty="0" err="1">
                <a:latin typeface="Times New Roman" panose="02020603050405020304" pitchFamily="18" charset="0"/>
                <a:ea typeface="Times New Roman" panose="02020603050405020304" pitchFamily="18" charset="0"/>
                <a:cs typeface="Times New Roman" panose="02020603050405020304" pitchFamily="18" charset="0"/>
              </a:rPr>
              <a:t>Kamble</a:t>
            </a:r>
            <a:r>
              <a:rPr lang="en-IN" kern="0" dirty="0">
                <a:latin typeface="Times New Roman" panose="02020603050405020304" pitchFamily="18" charset="0"/>
                <a:ea typeface="Times New Roman" panose="02020603050405020304" pitchFamily="18" charset="0"/>
                <a:cs typeface="Times New Roman" panose="02020603050405020304" pitchFamily="18" charset="0"/>
              </a:rPr>
              <a:t> </a:t>
            </a:r>
            <a:r>
              <a:rPr lang="en-IN" kern="0" dirty="0" err="1">
                <a:latin typeface="Times New Roman" panose="02020603050405020304" pitchFamily="18" charset="0"/>
                <a:ea typeface="Times New Roman" panose="02020603050405020304" pitchFamily="18" charset="0"/>
                <a:cs typeface="Times New Roman" panose="02020603050405020304" pitchFamily="18" charset="0"/>
              </a:rPr>
              <a:t>Prashil</a:t>
            </a:r>
            <a:r>
              <a:rPr lang="en-IN" kern="0" dirty="0">
                <a:latin typeface="Times New Roman" panose="02020603050405020304" pitchFamily="18" charset="0"/>
                <a:ea typeface="Times New Roman" panose="02020603050405020304" pitchFamily="18" charset="0"/>
                <a:cs typeface="Times New Roman" panose="02020603050405020304" pitchFamily="18" charset="0"/>
              </a:rPr>
              <a:t> Prakash	- 2210101020</a:t>
            </a:r>
          </a:p>
          <a:p>
            <a:pPr algn="l"/>
            <a:r>
              <a:rPr lang="en-IN" kern="0" dirty="0">
                <a:effectLst/>
                <a:latin typeface="Times New Roman" panose="02020603050405020304" pitchFamily="18" charset="0"/>
                <a:ea typeface="Times New Roman" panose="02020603050405020304" pitchFamily="18" charset="0"/>
                <a:cs typeface="Times New Roman" panose="02020603050405020304" pitchFamily="18" charset="0"/>
              </a:rPr>
              <a:t>3) </a:t>
            </a:r>
            <a:r>
              <a:rPr lang="en-IN" kern="0" dirty="0" err="1">
                <a:effectLst/>
                <a:latin typeface="Times New Roman" panose="02020603050405020304" pitchFamily="18" charset="0"/>
                <a:ea typeface="Times New Roman" panose="02020603050405020304" pitchFamily="18" charset="0"/>
                <a:cs typeface="Times New Roman" panose="02020603050405020304" pitchFamily="18" charset="0"/>
              </a:rPr>
              <a:t>Khade</a:t>
            </a:r>
            <a:r>
              <a:rPr lang="en-IN" kern="0" dirty="0">
                <a:effectLst/>
                <a:latin typeface="Times New Roman" panose="02020603050405020304" pitchFamily="18" charset="0"/>
                <a:ea typeface="Times New Roman" panose="02020603050405020304" pitchFamily="18" charset="0"/>
                <a:cs typeface="Times New Roman" panose="02020603050405020304" pitchFamily="18" charset="0"/>
              </a:rPr>
              <a:t> Abhishek Bharat	- </a:t>
            </a:r>
            <a:r>
              <a:rPr lang="en-IN" kern="0" dirty="0">
                <a:latin typeface="Times New Roman" panose="02020603050405020304" pitchFamily="18" charset="0"/>
                <a:ea typeface="Times New Roman" panose="02020603050405020304" pitchFamily="18" charset="0"/>
                <a:cs typeface="Times New Roman" panose="02020603050405020304" pitchFamily="18" charset="0"/>
              </a:rPr>
              <a:t>2210101021</a:t>
            </a:r>
            <a:endParaRPr lang="en-IN"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l"/>
            <a:r>
              <a:rPr lang="en-IN" kern="0" dirty="0">
                <a:latin typeface="Times New Roman" panose="02020603050405020304" pitchFamily="18" charset="0"/>
                <a:ea typeface="Times New Roman" panose="02020603050405020304" pitchFamily="18" charset="0"/>
                <a:cs typeface="Times New Roman" panose="02020603050405020304" pitchFamily="18" charset="0"/>
              </a:rPr>
              <a:t>4) Shinde Chetan Sudhir	- 2220101052</a:t>
            </a:r>
            <a:endParaRPr lang="en-IN" kern="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E295D076-990E-9D9E-F1F1-71625CA6EFCE}"/>
              </a:ext>
            </a:extLst>
          </p:cNvPr>
          <p:cNvSpPr txBox="1"/>
          <p:nvPr/>
        </p:nvSpPr>
        <p:spPr>
          <a:xfrm>
            <a:off x="4627479" y="5170504"/>
            <a:ext cx="6645402" cy="1046440"/>
          </a:xfrm>
          <a:prstGeom prst="rect">
            <a:avLst/>
          </a:prstGeom>
          <a:noFill/>
        </p:spPr>
        <p:txBody>
          <a:bodyPr wrap="square">
            <a:spAutoFit/>
          </a:bodyPr>
          <a:lstStyle/>
          <a:p>
            <a:r>
              <a:rPr lang="en-IN" sz="2400" kern="0" dirty="0">
                <a:effectLst/>
                <a:latin typeface="Times New Roman" panose="02020603050405020304" pitchFamily="18" charset="0"/>
                <a:ea typeface="Times New Roman" panose="02020603050405020304" pitchFamily="18" charset="0"/>
                <a:cs typeface="Times New Roman" panose="02020603050405020304" pitchFamily="18" charset="0"/>
              </a:rPr>
              <a:t>Under the Guidance Of:</a:t>
            </a:r>
          </a:p>
          <a:p>
            <a:pPr algn="l"/>
            <a:endParaRPr lang="en-IN" sz="2000"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l"/>
            <a:r>
              <a:rPr lang="en-IN" kern="0" dirty="0">
                <a:latin typeface="Times New Roman" panose="02020603050405020304" pitchFamily="18" charset="0"/>
                <a:ea typeface="Times New Roman" panose="02020603050405020304" pitchFamily="18" charset="0"/>
                <a:cs typeface="Times New Roman" panose="02020603050405020304" pitchFamily="18" charset="0"/>
              </a:rPr>
              <a:t>    </a:t>
            </a:r>
            <a:r>
              <a:rPr lang="en-IN" kern="0" dirty="0" err="1">
                <a:latin typeface="Times New Roman" panose="02020603050405020304" pitchFamily="18" charset="0"/>
                <a:ea typeface="Times New Roman" panose="02020603050405020304" pitchFamily="18" charset="0"/>
                <a:cs typeface="Times New Roman" panose="02020603050405020304" pitchFamily="18" charset="0"/>
              </a:rPr>
              <a:t>Mrs.P.D.Naslapure</a:t>
            </a:r>
            <a:endParaRPr lang="en-IN" kern="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5690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C8CCE-2599-C856-931A-609ECDD89C17}"/>
              </a:ext>
            </a:extLst>
          </p:cNvPr>
          <p:cNvSpPr>
            <a:spLocks noGrp="1"/>
          </p:cNvSpPr>
          <p:nvPr>
            <p:ph type="ctrTitle"/>
          </p:nvPr>
        </p:nvSpPr>
        <p:spPr>
          <a:xfrm>
            <a:off x="1370693" y="402857"/>
            <a:ext cx="9440034" cy="1828801"/>
          </a:xfrm>
        </p:spPr>
        <p:txBody>
          <a:bodyPr>
            <a:normAutofit fontScale="90000"/>
          </a:bodyPr>
          <a:lstStyle/>
          <a:p>
            <a:r>
              <a:rPr lang="en-IN" sz="8000" b="1" dirty="0">
                <a:effectLst/>
                <a:latin typeface="Times New Roman" panose="02020603050405020304" pitchFamily="18" charset="0"/>
                <a:ea typeface="Times New Roman" panose="02020603050405020304" pitchFamily="18" charset="0"/>
                <a:cs typeface="Times New Roman" panose="02020603050405020304" pitchFamily="18" charset="0"/>
              </a:rPr>
              <a:t>FEATURES</a:t>
            </a:r>
            <a:br>
              <a:rPr lang="en-IN" sz="18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Subtitle 2">
            <a:extLst>
              <a:ext uri="{FF2B5EF4-FFF2-40B4-BE49-F238E27FC236}">
                <a16:creationId xmlns:a16="http://schemas.microsoft.com/office/drawing/2014/main" id="{070EB38F-F123-754A-74B6-D445E30106A8}"/>
              </a:ext>
            </a:extLst>
          </p:cNvPr>
          <p:cNvSpPr>
            <a:spLocks noGrp="1"/>
          </p:cNvSpPr>
          <p:nvPr>
            <p:ph type="subTitle" idx="1"/>
          </p:nvPr>
        </p:nvSpPr>
        <p:spPr>
          <a:xfrm>
            <a:off x="511276" y="1779639"/>
            <a:ext cx="11228439" cy="4675504"/>
          </a:xfrm>
        </p:spPr>
        <p:txBody>
          <a:bodyPr>
            <a:normAutofit/>
          </a:bodyPr>
          <a:lstStyle/>
          <a:p>
            <a:pPr algn="l">
              <a:lnSpc>
                <a:spcPct val="106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1)User-Friendly interface that facilitates easy navigation, ensuring a seamless and enjoyable experience for trekkers.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l">
              <a:lnSpc>
                <a:spcPct val="106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2) Search and Filter Options: Blog websites typically offer robust search and filter functionalities, allowing users to quickly find specific destination or places based on the district.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l">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3)Contact and suggestions: Many websites provide wrong information about any places and they never update it, but we have provided contact us page where user can report the wrong content and share their valuable thoughts.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l">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4)User can get actual location on google map and find the shortest path.</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l">
              <a:lnSpc>
                <a:spcPct val="115000"/>
              </a:lnSpc>
              <a:spcAft>
                <a:spcPts val="10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5)User can access the website in any device mobile, laptop, tab etc.</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l"/>
            <a:endParaRPr lang="en-IN" dirty="0"/>
          </a:p>
        </p:txBody>
      </p:sp>
    </p:spTree>
    <p:extLst>
      <p:ext uri="{BB962C8B-B14F-4D97-AF65-F5344CB8AC3E}">
        <p14:creationId xmlns:p14="http://schemas.microsoft.com/office/powerpoint/2010/main" val="1891448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25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75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25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par>
                          <p:cTn id="24" fill="hold">
                            <p:stCondLst>
                              <p:cond delay="2750"/>
                            </p:stCondLst>
                            <p:childTnLst>
                              <p:par>
                                <p:cTn id="25" presetID="10" presetClass="entr" presetSubtype="0"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8B6FE-3554-6A2B-6314-D2B56CDAE81E}"/>
              </a:ext>
            </a:extLst>
          </p:cNvPr>
          <p:cNvSpPr>
            <a:spLocks noGrp="1"/>
          </p:cNvSpPr>
          <p:nvPr>
            <p:ph type="ctrTitle"/>
          </p:nvPr>
        </p:nvSpPr>
        <p:spPr>
          <a:xfrm>
            <a:off x="1238331" y="628998"/>
            <a:ext cx="9440034" cy="1828801"/>
          </a:xfrm>
        </p:spPr>
        <p:txBody>
          <a:bodyPr>
            <a:normAutofit fontScale="90000"/>
          </a:bodyPr>
          <a:lstStyle/>
          <a:p>
            <a:r>
              <a:rPr lang="en-IN" sz="8000" b="1" dirty="0">
                <a:effectLst/>
                <a:latin typeface="Times New Roman" panose="02020603050405020304" pitchFamily="18" charset="0"/>
                <a:ea typeface="Times New Roman" panose="02020603050405020304" pitchFamily="18" charset="0"/>
                <a:cs typeface="Times New Roman" panose="02020603050405020304" pitchFamily="18" charset="0"/>
              </a:rPr>
              <a:t>FUTURE SCOPE</a:t>
            </a:r>
            <a:br>
              <a:rPr lang="en-IN" sz="18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Subtitle 2">
            <a:extLst>
              <a:ext uri="{FF2B5EF4-FFF2-40B4-BE49-F238E27FC236}">
                <a16:creationId xmlns:a16="http://schemas.microsoft.com/office/drawing/2014/main" id="{3E502AA9-819C-B564-D0B9-1B34B8A8DCF0}"/>
              </a:ext>
            </a:extLst>
          </p:cNvPr>
          <p:cNvSpPr>
            <a:spLocks noGrp="1"/>
          </p:cNvSpPr>
          <p:nvPr>
            <p:ph type="subTitle" idx="1"/>
          </p:nvPr>
        </p:nvSpPr>
        <p:spPr>
          <a:xfrm>
            <a:off x="540774" y="3234813"/>
            <a:ext cx="10835149" cy="2556387"/>
          </a:xfrm>
        </p:spPr>
        <p:txBody>
          <a:bodyPr>
            <a:normAutofit/>
          </a:bodyPr>
          <a:lstStyle/>
          <a:p>
            <a:pPr marL="285750" indent="-285750" algn="just">
              <a:buFont typeface="Wingdings" panose="05000000000000000000" pitchFamily="2" charset="2"/>
              <a:buChar char="q"/>
            </a:pPr>
            <a:r>
              <a:rPr lang="en-US" sz="2400" dirty="0"/>
              <a:t>The future vision for the Explore Kolhapur website includes enabling users to plan their treks more effectively by offering precise and up-to-date information. Additionally, the platform aims to integrate real-time weather updates for specific destinations. A mobile app is also in development, which will feature offline maps, emergency contact details, and trail information to enhance the trekking experience.</a:t>
            </a:r>
            <a:endParaRPr lang="en-IN" sz="2400" dirty="0"/>
          </a:p>
        </p:txBody>
      </p:sp>
    </p:spTree>
    <p:extLst>
      <p:ext uri="{BB962C8B-B14F-4D97-AF65-F5344CB8AC3E}">
        <p14:creationId xmlns:p14="http://schemas.microsoft.com/office/powerpoint/2010/main" val="2408922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CF09A-A9A6-783E-DEAB-1815931215A8}"/>
              </a:ext>
            </a:extLst>
          </p:cNvPr>
          <p:cNvSpPr>
            <a:spLocks noGrp="1"/>
          </p:cNvSpPr>
          <p:nvPr>
            <p:ph type="title"/>
          </p:nvPr>
        </p:nvSpPr>
        <p:spPr/>
        <p:txBody>
          <a:bodyPr>
            <a:normAutofit fontScale="90000"/>
          </a:bodyPr>
          <a:lstStyle/>
          <a:p>
            <a:r>
              <a:rPr lang="en-IN" sz="8900" b="1" dirty="0">
                <a:effectLst/>
                <a:latin typeface="Times New Roman" panose="02020603050405020304" pitchFamily="18" charset="0"/>
                <a:ea typeface="Times New Roman" panose="02020603050405020304" pitchFamily="18" charset="0"/>
                <a:cs typeface="Times New Roman" panose="02020603050405020304" pitchFamily="18" charset="0"/>
              </a:rPr>
              <a:t>CONCLUSION</a:t>
            </a:r>
            <a:br>
              <a:rPr lang="en-IN" sz="105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4B6F2865-4C6A-8F29-87DF-CDC04B8A4384}"/>
              </a:ext>
            </a:extLst>
          </p:cNvPr>
          <p:cNvSpPr>
            <a:spLocks noGrp="1"/>
          </p:cNvSpPr>
          <p:nvPr>
            <p:ph idx="1"/>
          </p:nvPr>
        </p:nvSpPr>
        <p:spPr/>
        <p:txBody>
          <a:bodyPr/>
          <a:lstStyle/>
          <a:p>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Explore Kolhapur is a comprehensive solution for travellers seeking reliable information and guidance for exploring destinations in Kolhapur. By offering personalized recommendations, detailed information about accommodations, amenities, and transportation, and a user-friendly interface, we empower travellers to plan their trips with confidence and ease. Our commitment to providing accurate and accessible information ensures that travellers can embark on unforgettable adventures throughout Maharashtra.</a:t>
            </a:r>
            <a:endParaRPr lang="en-IN" dirty="0"/>
          </a:p>
          <a:p>
            <a:endParaRPr lang="en-IN" dirty="0"/>
          </a:p>
        </p:txBody>
      </p:sp>
    </p:spTree>
    <p:extLst>
      <p:ext uri="{BB962C8B-B14F-4D97-AF65-F5344CB8AC3E}">
        <p14:creationId xmlns:p14="http://schemas.microsoft.com/office/powerpoint/2010/main" val="503498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7AF10-BFBF-66AD-D927-222AB648CCE1}"/>
              </a:ext>
            </a:extLst>
          </p:cNvPr>
          <p:cNvSpPr>
            <a:spLocks noGrp="1"/>
          </p:cNvSpPr>
          <p:nvPr>
            <p:ph type="ctrTitle"/>
          </p:nvPr>
        </p:nvSpPr>
        <p:spPr>
          <a:xfrm>
            <a:off x="1272370" y="805979"/>
            <a:ext cx="9440034" cy="1828801"/>
          </a:xfrm>
        </p:spPr>
        <p:txBody>
          <a:bodyPr>
            <a:normAutofit fontScale="90000"/>
          </a:bodyPr>
          <a:lstStyle/>
          <a:p>
            <a:r>
              <a:rPr lang="en-IN" sz="8000" b="1" dirty="0">
                <a:effectLst/>
                <a:latin typeface="Times New Roman" panose="02020603050405020304" pitchFamily="18" charset="0"/>
                <a:ea typeface="Times New Roman" panose="02020603050405020304" pitchFamily="18" charset="0"/>
                <a:cs typeface="Times New Roman" panose="02020603050405020304" pitchFamily="18" charset="0"/>
              </a:rPr>
              <a:t>REFERENCES</a:t>
            </a:r>
            <a:br>
              <a:rPr lang="en-IN" sz="18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Subtitle 2">
            <a:extLst>
              <a:ext uri="{FF2B5EF4-FFF2-40B4-BE49-F238E27FC236}">
                <a16:creationId xmlns:a16="http://schemas.microsoft.com/office/drawing/2014/main" id="{F84D4CE0-26BB-EC4E-2F9F-C50A4B702AA6}"/>
              </a:ext>
            </a:extLst>
          </p:cNvPr>
          <p:cNvSpPr>
            <a:spLocks noGrp="1"/>
          </p:cNvSpPr>
          <p:nvPr>
            <p:ph type="subTitle" idx="1"/>
          </p:nvPr>
        </p:nvSpPr>
        <p:spPr>
          <a:xfrm>
            <a:off x="255264" y="2330511"/>
            <a:ext cx="11474246" cy="4306263"/>
          </a:xfrm>
        </p:spPr>
        <p:txBody>
          <a:bodyPr>
            <a:normAutofit/>
          </a:bodyPr>
          <a:lstStyle/>
          <a:p>
            <a:pPr algn="l"/>
            <a:r>
              <a:rPr lang="en-US" sz="2800" dirty="0"/>
              <a:t>1)Encyclopedias: These books provide a comprehensive overview of various topics, including places.</a:t>
            </a:r>
          </a:p>
          <a:p>
            <a:pPr algn="l"/>
            <a:r>
              <a:rPr lang="en-US" sz="2800" dirty="0"/>
              <a:t>2)	Travel guides: Travel guides, such as Lonely Planet or </a:t>
            </a:r>
            <a:r>
              <a:rPr lang="en-US" sz="2800" dirty="0" err="1"/>
              <a:t>Frommer’s</a:t>
            </a:r>
            <a:r>
              <a:rPr lang="en-US" sz="2800" dirty="0"/>
              <a:t>, provide information about popular tourist destinations and can be a great resource for planning a trip.</a:t>
            </a:r>
          </a:p>
          <a:p>
            <a:pPr algn="l"/>
            <a:r>
              <a:rPr lang="en-US" sz="2800" dirty="0"/>
              <a:t>3)	almostfearless.com: Provides the experience of visiting the places.</a:t>
            </a:r>
          </a:p>
          <a:p>
            <a:pPr algn="l"/>
            <a:r>
              <a:rPr lang="en-US" sz="2800" dirty="0"/>
              <a:t>4)	www.kolhapuronline.in: Provides photos and information of the places.</a:t>
            </a:r>
            <a:endParaRPr lang="en-IN" sz="2800" dirty="0"/>
          </a:p>
        </p:txBody>
      </p:sp>
    </p:spTree>
    <p:extLst>
      <p:ext uri="{BB962C8B-B14F-4D97-AF65-F5344CB8AC3E}">
        <p14:creationId xmlns:p14="http://schemas.microsoft.com/office/powerpoint/2010/main" val="559917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25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75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25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2D31F-4F99-95CC-38E6-20290CA491A2}"/>
              </a:ext>
            </a:extLst>
          </p:cNvPr>
          <p:cNvSpPr>
            <a:spLocks noGrp="1"/>
          </p:cNvSpPr>
          <p:nvPr>
            <p:ph type="ctrTitle"/>
          </p:nvPr>
        </p:nvSpPr>
        <p:spPr>
          <a:xfrm>
            <a:off x="1528009" y="98056"/>
            <a:ext cx="9440034" cy="1828801"/>
          </a:xfrm>
        </p:spPr>
        <p:txBody>
          <a:bodyPr>
            <a:normAutofit/>
          </a:bodyPr>
          <a:lstStyle/>
          <a:p>
            <a:r>
              <a:rPr lang="en-US" sz="8000" dirty="0">
                <a:solidFill>
                  <a:schemeClr val="accent1"/>
                </a:solidFill>
                <a:latin typeface="Times New Roman" panose="02020603050405020304" pitchFamily="18" charset="0"/>
                <a:cs typeface="Times New Roman" panose="02020603050405020304" pitchFamily="18" charset="0"/>
              </a:rPr>
              <a:t>Introduction:</a:t>
            </a:r>
            <a:endParaRPr lang="en-IN" sz="8000" dirty="0">
              <a:solidFill>
                <a:schemeClr val="accent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E9B3FB8E-771B-5F69-E0C3-13D4140D9A0F}"/>
              </a:ext>
            </a:extLst>
          </p:cNvPr>
          <p:cNvSpPr>
            <a:spLocks noGrp="1"/>
          </p:cNvSpPr>
          <p:nvPr>
            <p:ph type="subTitle" idx="1"/>
          </p:nvPr>
        </p:nvSpPr>
        <p:spPr>
          <a:xfrm>
            <a:off x="304800" y="1926857"/>
            <a:ext cx="11788877" cy="4464112"/>
          </a:xfrm>
        </p:spPr>
        <p:txBody>
          <a:bodyPr>
            <a:normAutofit fontScale="92500"/>
          </a:bodyPr>
          <a:lstStyle/>
          <a:p>
            <a:pPr algn="l"/>
            <a:r>
              <a:rPr lang="en-IN" kern="0" dirty="0">
                <a:effectLst/>
                <a:latin typeface="Times New Roman" panose="02020603050405020304" pitchFamily="18" charset="0"/>
                <a:ea typeface="Times New Roman" panose="02020603050405020304" pitchFamily="18" charset="0"/>
                <a:cs typeface="Times New Roman" panose="02020603050405020304" pitchFamily="18" charset="0"/>
              </a:rPr>
              <a:t>1)Rationally the peoples don’t know the proper information about the destination, how to visit that place, Is there any facilities available or which places are surrounded by the destination they must know but they don’t get the proper source to get information.</a:t>
            </a:r>
          </a:p>
          <a:p>
            <a:pPr algn="l"/>
            <a:r>
              <a:rPr lang="en-IN" kern="0" dirty="0">
                <a:effectLst/>
                <a:latin typeface="Times New Roman" panose="02020603050405020304" pitchFamily="18" charset="0"/>
                <a:ea typeface="Times New Roman" panose="02020603050405020304" pitchFamily="18" charset="0"/>
                <a:cs typeface="Times New Roman" panose="02020603050405020304" pitchFamily="18" charset="0"/>
              </a:rPr>
              <a:t>2)To overcome these problems, we have created the website “</a:t>
            </a:r>
            <a:r>
              <a:rPr lang="en-US" sz="2400" b="1" dirty="0">
                <a:solidFill>
                  <a:schemeClr val="tx1"/>
                </a:solidFill>
                <a:latin typeface="Times New Roman" panose="02020603050405020304" pitchFamily="18" charset="0"/>
                <a:cs typeface="Times New Roman" panose="02020603050405020304" pitchFamily="18" charset="0"/>
              </a:rPr>
              <a:t>EXPLORE KOLHAPUR</a:t>
            </a:r>
            <a:r>
              <a:rPr lang="en-IN" kern="0" dirty="0">
                <a:effectLst/>
                <a:latin typeface="Times New Roman" panose="02020603050405020304" pitchFamily="18" charset="0"/>
                <a:ea typeface="Times New Roman" panose="02020603050405020304" pitchFamily="18" charset="0"/>
                <a:cs typeface="Times New Roman" panose="02020603050405020304" pitchFamily="18" charset="0"/>
              </a:rPr>
              <a:t>”. By using our website, they will get proper guide and proper information about the destination or places. </a:t>
            </a:r>
          </a:p>
          <a:p>
            <a:pPr algn="l"/>
            <a:r>
              <a:rPr lang="en-IN" kern="0" dirty="0">
                <a:effectLst/>
                <a:latin typeface="Times New Roman" panose="02020603050405020304" pitchFamily="18" charset="0"/>
                <a:ea typeface="Times New Roman" panose="02020603050405020304" pitchFamily="18" charset="0"/>
                <a:cs typeface="Times New Roman" panose="02020603050405020304" pitchFamily="18" charset="0"/>
              </a:rPr>
              <a:t>3)Our mini-project holds significance in providing</a:t>
            </a:r>
            <a:r>
              <a:rPr lang="en-US" kern="0" dirty="0">
                <a:effectLst/>
                <a:latin typeface="Times New Roman" panose="02020603050405020304" pitchFamily="18" charset="0"/>
                <a:ea typeface="Calibri" panose="020F0502020204030204" pitchFamily="34" charset="0"/>
                <a:cs typeface="Times New Roman" panose="02020603050405020304" pitchFamily="18" charset="0"/>
              </a:rPr>
              <a:t> a dynamic and real content about any place in Maharashtra.</a:t>
            </a:r>
          </a:p>
          <a:p>
            <a:pPr algn="l"/>
            <a:r>
              <a:rPr lang="en-IN" kern="0" dirty="0">
                <a:effectLst/>
                <a:latin typeface="Times New Roman" panose="02020603050405020304" pitchFamily="18" charset="0"/>
                <a:ea typeface="Times New Roman" panose="02020603050405020304" pitchFamily="18" charset="0"/>
                <a:cs typeface="Times New Roman" panose="02020603050405020304" pitchFamily="18" charset="0"/>
              </a:rPr>
              <a:t>4)Our website will provide user information about the nearby hotels, restaurants, and residentials. With this information website should provide link of website, their contact number, rent of room as per hour and location of that restaurant.</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8820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7CE42-261A-5041-0A56-DFFBFF8FC172}"/>
              </a:ext>
            </a:extLst>
          </p:cNvPr>
          <p:cNvSpPr>
            <a:spLocks noGrp="1"/>
          </p:cNvSpPr>
          <p:nvPr>
            <p:ph type="ctrTitle"/>
          </p:nvPr>
        </p:nvSpPr>
        <p:spPr>
          <a:xfrm>
            <a:off x="1370693" y="176714"/>
            <a:ext cx="9440034" cy="1828801"/>
          </a:xfrm>
        </p:spPr>
        <p:txBody>
          <a:bodyPr>
            <a:normAutofit/>
          </a:bodyPr>
          <a:lstStyle/>
          <a:p>
            <a:r>
              <a:rPr lang="en-IN" sz="6600" b="1" dirty="0">
                <a:solidFill>
                  <a:schemeClr val="accent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Problem Statement: </a:t>
            </a:r>
            <a:endParaRPr lang="en-IN" sz="6600" dirty="0">
              <a:solidFill>
                <a:schemeClr val="accent2">
                  <a:lumMod val="60000"/>
                  <a:lumOff val="40000"/>
                </a:schemeClr>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D9BABBA-97C1-58A1-BCE9-26FE8E483811}"/>
              </a:ext>
            </a:extLst>
          </p:cNvPr>
          <p:cNvSpPr>
            <a:spLocks noGrp="1"/>
          </p:cNvSpPr>
          <p:nvPr>
            <p:ph type="subTitle" idx="1"/>
          </p:nvPr>
        </p:nvSpPr>
        <p:spPr>
          <a:xfrm>
            <a:off x="334297" y="2890685"/>
            <a:ext cx="11444748" cy="2989006"/>
          </a:xfrm>
        </p:spPr>
        <p:txBody>
          <a:bodyPr/>
          <a:lstStyle/>
          <a:p>
            <a:pPr marL="457200" indent="-457200" algn="just">
              <a:buFont typeface="Wingdings" panose="05000000000000000000" pitchFamily="2" charset="2"/>
              <a:buChar char="v"/>
            </a:pPr>
            <a:r>
              <a:rPr lang="en-US" sz="3200" dirty="0">
                <a:effectLst/>
                <a:latin typeface="Times New Roman" panose="02020603050405020304" pitchFamily="18" charset="0"/>
                <a:ea typeface="Times New Roman" panose="02020603050405020304" pitchFamily="18" charset="0"/>
                <a:cs typeface="Times New Roman" panose="02020603050405020304" pitchFamily="18" charset="0"/>
              </a:rPr>
              <a:t>In today's fast-paced world, travelers, tourists, and locals alike face the challenge of finding accurate, up-to-date, and reliable information about destinations, places of interest, and services at their fingertips.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77945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21DB2-E146-1CC4-3533-D3E3015295C5}"/>
              </a:ext>
            </a:extLst>
          </p:cNvPr>
          <p:cNvSpPr>
            <a:spLocks noGrp="1"/>
          </p:cNvSpPr>
          <p:nvPr>
            <p:ph type="ctrTitle"/>
          </p:nvPr>
        </p:nvSpPr>
        <p:spPr>
          <a:xfrm>
            <a:off x="1537841" y="0"/>
            <a:ext cx="9440034" cy="1828801"/>
          </a:xfrm>
        </p:spPr>
        <p:txBody>
          <a:bodyPr>
            <a:normAutofit/>
          </a:bodyPr>
          <a:lstStyle/>
          <a:p>
            <a:r>
              <a:rPr lang="en-IN" sz="8000" b="1" dirty="0">
                <a:solidFill>
                  <a:schemeClr val="accent3">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Objectives: -</a:t>
            </a:r>
            <a:endParaRPr lang="en-IN" sz="8000" dirty="0">
              <a:solidFill>
                <a:schemeClr val="accent3">
                  <a:lumMod val="75000"/>
                </a:schemeClr>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AEBF6CEB-DDEA-DE64-8BE8-D63A2E5D42EC}"/>
              </a:ext>
            </a:extLst>
          </p:cNvPr>
          <p:cNvSpPr>
            <a:spLocks noGrp="1"/>
          </p:cNvSpPr>
          <p:nvPr>
            <p:ph type="subTitle" idx="1"/>
          </p:nvPr>
        </p:nvSpPr>
        <p:spPr>
          <a:xfrm>
            <a:off x="-1052586" y="2347812"/>
            <a:ext cx="11224215" cy="3944833"/>
          </a:xfrm>
        </p:spPr>
        <p:txBody>
          <a:bodyPr>
            <a:normAutofit fontScale="55000" lnSpcReduction="20000"/>
          </a:bodyPr>
          <a:lstStyle/>
          <a:p>
            <a:pPr>
              <a:lnSpc>
                <a:spcPct val="150000"/>
              </a:lnSpc>
              <a:spcAft>
                <a:spcPts val="800"/>
              </a:spcAft>
            </a:pPr>
            <a:r>
              <a:rPr lang="en-IN" sz="3600" dirty="0">
                <a:effectLst/>
                <a:latin typeface="Times New Roman" panose="02020603050405020304" pitchFamily="18" charset="0"/>
                <a:ea typeface="Times New Roman" panose="02020603050405020304" pitchFamily="18" charset="0"/>
                <a:cs typeface="Times New Roman" panose="02020603050405020304" pitchFamily="18" charset="0"/>
              </a:rPr>
              <a:t>                                                               1)To provide proper and real information of user demand place.</a:t>
            </a:r>
            <a:endParaRPr lang="en-IN" sz="3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spcAft>
                <a:spcPts val="800"/>
              </a:spcAft>
            </a:pPr>
            <a:r>
              <a:rPr lang="en-IN" sz="3600" dirty="0">
                <a:effectLst/>
                <a:latin typeface="Times New Roman" panose="02020603050405020304" pitchFamily="18" charset="0"/>
                <a:ea typeface="Times New Roman" panose="02020603050405020304" pitchFamily="18" charset="0"/>
                <a:cs typeface="Times New Roman" panose="02020603050405020304" pitchFamily="18" charset="0"/>
              </a:rPr>
              <a:t>                   2)To develop the dynamic website.</a:t>
            </a:r>
            <a:endParaRPr lang="en-IN" sz="3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spcAft>
                <a:spcPts val="800"/>
              </a:spcAft>
            </a:pPr>
            <a:r>
              <a:rPr lang="en-IN" sz="3600" dirty="0">
                <a:effectLst/>
                <a:latin typeface="Times New Roman" panose="02020603050405020304" pitchFamily="18" charset="0"/>
                <a:ea typeface="Times New Roman" panose="02020603050405020304" pitchFamily="18" charset="0"/>
                <a:cs typeface="Times New Roman" panose="02020603050405020304" pitchFamily="18" charset="0"/>
              </a:rPr>
              <a:t>                                      3)To find efficient root for visiting destination.</a:t>
            </a:r>
            <a:endParaRPr lang="en-IN" sz="3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spcAft>
                <a:spcPts val="800"/>
              </a:spcAft>
            </a:pPr>
            <a:r>
              <a:rPr lang="en-IN" sz="3600" dirty="0">
                <a:effectLst/>
                <a:latin typeface="Times New Roman" panose="02020603050405020304" pitchFamily="18" charset="0"/>
                <a:ea typeface="Times New Roman" panose="02020603050405020304" pitchFamily="18" charset="0"/>
                <a:cs typeface="Times New Roman" panose="02020603050405020304" pitchFamily="18" charset="0"/>
              </a:rPr>
              <a:t>        4)To suggest nearby places.</a:t>
            </a:r>
            <a:endParaRPr lang="en-IN" sz="3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spcAft>
                <a:spcPts val="800"/>
              </a:spcAft>
            </a:pPr>
            <a:r>
              <a:rPr lang="en-IN" sz="3600" dirty="0">
                <a:effectLst/>
                <a:latin typeface="Times New Roman" panose="02020603050405020304" pitchFamily="18" charset="0"/>
                <a:ea typeface="Times New Roman" panose="02020603050405020304" pitchFamily="18" charset="0"/>
                <a:cs typeface="Times New Roman" panose="02020603050405020304" pitchFamily="18" charset="0"/>
              </a:rPr>
              <a:t>     5)To provide google map.</a:t>
            </a:r>
            <a:endParaRPr lang="en-IN" sz="3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spcAft>
                <a:spcPts val="800"/>
              </a:spcAft>
            </a:pPr>
            <a:r>
              <a:rPr lang="en-IN" sz="3600" dirty="0">
                <a:effectLst/>
                <a:latin typeface="Times New Roman" panose="02020603050405020304" pitchFamily="18" charset="0"/>
                <a:ea typeface="Times New Roman" panose="02020603050405020304" pitchFamily="18" charset="0"/>
                <a:cs typeface="Times New Roman" panose="02020603050405020304" pitchFamily="18" charset="0"/>
              </a:rPr>
              <a:t>                 6)To develop responsive website.</a:t>
            </a:r>
            <a:endParaRPr lang="en-IN" sz="3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spcAft>
                <a:spcPts val="800"/>
              </a:spcAft>
            </a:pPr>
            <a:r>
              <a:rPr lang="en-IN" sz="3600" dirty="0">
                <a:effectLst/>
                <a:latin typeface="Times New Roman" panose="02020603050405020304" pitchFamily="18" charset="0"/>
                <a:ea typeface="Times New Roman" panose="02020603050405020304" pitchFamily="18" charset="0"/>
                <a:cs typeface="Times New Roman" panose="02020603050405020304" pitchFamily="18" charset="0"/>
              </a:rPr>
              <a:t>7)To search the places.</a:t>
            </a:r>
            <a:endParaRPr lang="en-IN" sz="36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6092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4" presetClass="entr" presetSubtype="10" fill="hold" grpId="0" nodeType="after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0" dur="500"/>
                                        <p:tgtEl>
                                          <p:spTgt spid="3">
                                            <p:txEl>
                                              <p:pRg st="0" end="0"/>
                                            </p:txEl>
                                          </p:spTgt>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4" dur="500"/>
                                        <p:tgtEl>
                                          <p:spTgt spid="3">
                                            <p:txEl>
                                              <p:pRg st="1" end="1"/>
                                            </p:txEl>
                                          </p:spTgt>
                                        </p:tgtEl>
                                      </p:cBhvr>
                                    </p:animEffect>
                                  </p:childTnLst>
                                </p:cTn>
                              </p:par>
                            </p:childTnLst>
                          </p:cTn>
                        </p:par>
                        <p:par>
                          <p:cTn id="15" fill="hold">
                            <p:stCondLst>
                              <p:cond delay="1000"/>
                            </p:stCondLst>
                            <p:childTnLst>
                              <p:par>
                                <p:cTn id="16" presetID="14" presetClass="entr" presetSubtype="10" fill="hold" grpId="0" nodeType="after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8" dur="500"/>
                                        <p:tgtEl>
                                          <p:spTgt spid="3">
                                            <p:txEl>
                                              <p:pRg st="2" end="2"/>
                                            </p:txEl>
                                          </p:spTgt>
                                        </p:tgtEl>
                                      </p:cBhvr>
                                    </p:animEffect>
                                  </p:childTnLst>
                                </p:cTn>
                              </p:par>
                            </p:childTnLst>
                          </p:cTn>
                        </p:par>
                        <p:par>
                          <p:cTn id="19" fill="hold">
                            <p:stCondLst>
                              <p:cond delay="1500"/>
                            </p:stCondLst>
                            <p:childTnLst>
                              <p:par>
                                <p:cTn id="20" presetID="14" presetClass="entr" presetSubtype="10" fill="hold" grpId="0" nodeType="after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2" dur="500"/>
                                        <p:tgtEl>
                                          <p:spTgt spid="3">
                                            <p:txEl>
                                              <p:pRg st="3" end="3"/>
                                            </p:txEl>
                                          </p:spTgt>
                                        </p:tgtEl>
                                      </p:cBhvr>
                                    </p:animEffect>
                                  </p:childTnLst>
                                </p:cTn>
                              </p:par>
                            </p:childTnLst>
                          </p:cTn>
                        </p:par>
                        <p:par>
                          <p:cTn id="23" fill="hold">
                            <p:stCondLst>
                              <p:cond delay="2000"/>
                            </p:stCondLst>
                            <p:childTnLst>
                              <p:par>
                                <p:cTn id="24" presetID="14" presetClass="entr" presetSubtype="10" fill="hold" grpId="0" nodeType="after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6" dur="500"/>
                                        <p:tgtEl>
                                          <p:spTgt spid="3">
                                            <p:txEl>
                                              <p:pRg st="4" end="4"/>
                                            </p:txEl>
                                          </p:spTgt>
                                        </p:tgtEl>
                                      </p:cBhvr>
                                    </p:animEffect>
                                  </p:childTnLst>
                                </p:cTn>
                              </p:par>
                            </p:childTnLst>
                          </p:cTn>
                        </p:par>
                        <p:par>
                          <p:cTn id="27" fill="hold">
                            <p:stCondLst>
                              <p:cond delay="2500"/>
                            </p:stCondLst>
                            <p:childTnLst>
                              <p:par>
                                <p:cTn id="28" presetID="14" presetClass="entr" presetSubtype="10" fill="hold" grpId="0" nodeType="after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randombar(horizontal)">
                                      <p:cBhvr>
                                        <p:cTn id="30" dur="500"/>
                                        <p:tgtEl>
                                          <p:spTgt spid="3">
                                            <p:txEl>
                                              <p:pRg st="5" end="5"/>
                                            </p:txEl>
                                          </p:spTgt>
                                        </p:tgtEl>
                                      </p:cBhvr>
                                    </p:animEffect>
                                  </p:childTnLst>
                                </p:cTn>
                              </p:par>
                            </p:childTnLst>
                          </p:cTn>
                        </p:par>
                        <p:par>
                          <p:cTn id="31" fill="hold">
                            <p:stCondLst>
                              <p:cond delay="3000"/>
                            </p:stCondLst>
                            <p:childTnLst>
                              <p:par>
                                <p:cTn id="32" presetID="14" presetClass="entr" presetSubtype="10" fill="hold" grpId="0" nodeType="after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randombar(horizontal)">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3A65-ED44-DD0E-3C2E-CF5EB5C71858}"/>
              </a:ext>
            </a:extLst>
          </p:cNvPr>
          <p:cNvSpPr>
            <a:spLocks noGrp="1"/>
          </p:cNvSpPr>
          <p:nvPr>
            <p:ph type="ctrTitle"/>
          </p:nvPr>
        </p:nvSpPr>
        <p:spPr>
          <a:xfrm>
            <a:off x="1370693" y="314366"/>
            <a:ext cx="9440034" cy="1828801"/>
          </a:xfrm>
        </p:spPr>
        <p:txBody>
          <a:bodyPr>
            <a:noAutofit/>
          </a:bodyPr>
          <a:lstStyle/>
          <a:p>
            <a:r>
              <a:rPr lang="en-IN" sz="6600" b="1" dirty="0">
                <a:solidFill>
                  <a:schemeClr val="accent5"/>
                </a:solidFill>
                <a:effectLst/>
                <a:latin typeface="Times New Roman" panose="02020603050405020304" pitchFamily="18" charset="0"/>
                <a:ea typeface="Times New Roman" panose="02020603050405020304" pitchFamily="18" charset="0"/>
                <a:cs typeface="Times New Roman" panose="02020603050405020304" pitchFamily="18" charset="0"/>
              </a:rPr>
              <a:t>Working and Methodology: -</a:t>
            </a:r>
            <a:endParaRPr lang="en-IN" sz="6600" dirty="0">
              <a:solidFill>
                <a:schemeClr val="accent5"/>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6341519C-1424-99EF-4591-3659004261AA}"/>
              </a:ext>
            </a:extLst>
          </p:cNvPr>
          <p:cNvSpPr>
            <a:spLocks noGrp="1"/>
          </p:cNvSpPr>
          <p:nvPr>
            <p:ph type="subTitle" idx="1"/>
          </p:nvPr>
        </p:nvSpPr>
        <p:spPr>
          <a:xfrm>
            <a:off x="1012723" y="2241755"/>
            <a:ext cx="10756490" cy="4395019"/>
          </a:xfrm>
        </p:spPr>
        <p:txBody>
          <a:bodyPr>
            <a:normAutofit fontScale="92500"/>
          </a:bodyPr>
          <a:lstStyle/>
          <a:p>
            <a:pPr marL="342900" indent="-342900" algn="just">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1)Search for Journey Junctions.</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2)When you enter the website you can see search bar to find your favourite place.</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3)After search, you can see the image of that place.</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4)Then scroll up to see the history about the place, as well as google map. Why place is famous for, nearby spots, hotels, residency to visit.</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5)After that you see facilities available on that place and their fees. e.g. rope way, scuba diving etc.</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61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250"/>
                                        <p:tgtEl>
                                          <p:spTgt spid="2"/>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25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175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par>
                          <p:cTn id="24" fill="hold">
                            <p:stCondLst>
                              <p:cond delay="2250"/>
                            </p:stCondLst>
                            <p:childTnLst>
                              <p:par>
                                <p:cTn id="25" presetID="10" presetClass="entr" presetSubtype="0"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E95CD41-7DE2-8F6C-AF9E-0EA5C71EFBA4}"/>
              </a:ext>
            </a:extLst>
          </p:cNvPr>
          <p:cNvSpPr/>
          <p:nvPr/>
        </p:nvSpPr>
        <p:spPr>
          <a:xfrm>
            <a:off x="3688387" y="1153069"/>
            <a:ext cx="3448083" cy="3258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Search on browser</a:t>
            </a:r>
            <a:endParaRPr lang="en-IN" dirty="0"/>
          </a:p>
        </p:txBody>
      </p:sp>
      <p:sp>
        <p:nvSpPr>
          <p:cNvPr id="5" name="Rectangle 4">
            <a:extLst>
              <a:ext uri="{FF2B5EF4-FFF2-40B4-BE49-F238E27FC236}">
                <a16:creationId xmlns:a16="http://schemas.microsoft.com/office/drawing/2014/main" id="{79B55989-7A4F-0D75-5621-F2BC04188E84}"/>
              </a:ext>
            </a:extLst>
          </p:cNvPr>
          <p:cNvSpPr/>
          <p:nvPr/>
        </p:nvSpPr>
        <p:spPr>
          <a:xfrm>
            <a:off x="3688386" y="1672006"/>
            <a:ext cx="3448083" cy="3258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Opens the interface of Journey </a:t>
            </a:r>
            <a:r>
              <a:rPr lang="en-US" sz="1600" dirty="0" err="1"/>
              <a:t>juction</a:t>
            </a:r>
            <a:endParaRPr lang="en-IN" sz="1600" dirty="0"/>
          </a:p>
        </p:txBody>
      </p:sp>
      <p:cxnSp>
        <p:nvCxnSpPr>
          <p:cNvPr id="9" name="Straight Arrow Connector 8">
            <a:extLst>
              <a:ext uri="{FF2B5EF4-FFF2-40B4-BE49-F238E27FC236}">
                <a16:creationId xmlns:a16="http://schemas.microsoft.com/office/drawing/2014/main" id="{23B6A27D-7502-A49F-BE75-9F3851A4AAFD}"/>
              </a:ext>
            </a:extLst>
          </p:cNvPr>
          <p:cNvCxnSpPr>
            <a:cxnSpLocks/>
            <a:stCxn id="3" idx="2"/>
            <a:endCxn id="5" idx="0"/>
          </p:cNvCxnSpPr>
          <p:nvPr/>
        </p:nvCxnSpPr>
        <p:spPr>
          <a:xfrm flipH="1">
            <a:off x="5412428" y="1478934"/>
            <a:ext cx="1" cy="1930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AB27823E-629D-41F7-69B6-BE120CC3335D}"/>
              </a:ext>
            </a:extLst>
          </p:cNvPr>
          <p:cNvSpPr/>
          <p:nvPr/>
        </p:nvSpPr>
        <p:spPr>
          <a:xfrm>
            <a:off x="775499" y="2200073"/>
            <a:ext cx="3171468" cy="2909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Search the </a:t>
            </a:r>
            <a:r>
              <a:rPr lang="en-US" sz="1600" dirty="0" err="1"/>
              <a:t>destionation</a:t>
            </a:r>
            <a:r>
              <a:rPr lang="en-US" sz="1600" dirty="0"/>
              <a:t> in search bar</a:t>
            </a:r>
            <a:endParaRPr lang="en-IN" sz="1600" dirty="0"/>
          </a:p>
        </p:txBody>
      </p:sp>
      <p:sp>
        <p:nvSpPr>
          <p:cNvPr id="17" name="Rectangle 16">
            <a:extLst>
              <a:ext uri="{FF2B5EF4-FFF2-40B4-BE49-F238E27FC236}">
                <a16:creationId xmlns:a16="http://schemas.microsoft.com/office/drawing/2014/main" id="{2CD4F1EE-A29D-B149-809F-6CD8550A3D56}"/>
              </a:ext>
            </a:extLst>
          </p:cNvPr>
          <p:cNvSpPr/>
          <p:nvPr/>
        </p:nvSpPr>
        <p:spPr>
          <a:xfrm>
            <a:off x="637191" y="2774521"/>
            <a:ext cx="3448083" cy="3258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Gets the information about destination</a:t>
            </a:r>
            <a:endParaRPr lang="en-IN" sz="1600" dirty="0"/>
          </a:p>
        </p:txBody>
      </p:sp>
      <p:sp>
        <p:nvSpPr>
          <p:cNvPr id="18" name="Rectangle 17">
            <a:extLst>
              <a:ext uri="{FF2B5EF4-FFF2-40B4-BE49-F238E27FC236}">
                <a16:creationId xmlns:a16="http://schemas.microsoft.com/office/drawing/2014/main" id="{F14039B8-8ABD-09BC-424B-2871E496296D}"/>
              </a:ext>
            </a:extLst>
          </p:cNvPr>
          <p:cNvSpPr/>
          <p:nvPr/>
        </p:nvSpPr>
        <p:spPr>
          <a:xfrm>
            <a:off x="294829" y="3503605"/>
            <a:ext cx="1547921" cy="5508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a:t>
            </a:r>
            <a:endParaRPr lang="en-IN" dirty="0"/>
          </a:p>
        </p:txBody>
      </p:sp>
      <p:sp>
        <p:nvSpPr>
          <p:cNvPr id="19" name="Rectangle 18">
            <a:extLst>
              <a:ext uri="{FF2B5EF4-FFF2-40B4-BE49-F238E27FC236}">
                <a16:creationId xmlns:a16="http://schemas.microsoft.com/office/drawing/2014/main" id="{F2472610-6C60-17E1-E260-A6F3B436F55D}"/>
              </a:ext>
            </a:extLst>
          </p:cNvPr>
          <p:cNvSpPr/>
          <p:nvPr/>
        </p:nvSpPr>
        <p:spPr>
          <a:xfrm>
            <a:off x="2313915" y="3468880"/>
            <a:ext cx="1547921" cy="5508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History and info of places</a:t>
            </a:r>
            <a:endParaRPr lang="en-IN" dirty="0"/>
          </a:p>
        </p:txBody>
      </p:sp>
      <p:sp>
        <p:nvSpPr>
          <p:cNvPr id="20" name="Rectangle 19">
            <a:extLst>
              <a:ext uri="{FF2B5EF4-FFF2-40B4-BE49-F238E27FC236}">
                <a16:creationId xmlns:a16="http://schemas.microsoft.com/office/drawing/2014/main" id="{56A28FF5-3930-2E6E-4893-5742171D8BB7}"/>
              </a:ext>
            </a:extLst>
          </p:cNvPr>
          <p:cNvSpPr/>
          <p:nvPr/>
        </p:nvSpPr>
        <p:spPr>
          <a:xfrm>
            <a:off x="4260568" y="3504809"/>
            <a:ext cx="1613942" cy="5508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Google Map</a:t>
            </a:r>
            <a:endParaRPr lang="en-IN" dirty="0"/>
          </a:p>
        </p:txBody>
      </p:sp>
      <p:sp>
        <p:nvSpPr>
          <p:cNvPr id="21" name="Rectangle 20">
            <a:extLst>
              <a:ext uri="{FF2B5EF4-FFF2-40B4-BE49-F238E27FC236}">
                <a16:creationId xmlns:a16="http://schemas.microsoft.com/office/drawing/2014/main" id="{81EECFEF-5627-6DFE-817F-D8616C088F72}"/>
              </a:ext>
            </a:extLst>
          </p:cNvPr>
          <p:cNvSpPr/>
          <p:nvPr/>
        </p:nvSpPr>
        <p:spPr>
          <a:xfrm>
            <a:off x="6155724" y="3471317"/>
            <a:ext cx="1367000" cy="5508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Nearby places and </a:t>
            </a:r>
            <a:r>
              <a:rPr lang="en-US" sz="1400" dirty="0" err="1"/>
              <a:t>restuarants</a:t>
            </a:r>
            <a:endParaRPr lang="en-IN" sz="1400" dirty="0"/>
          </a:p>
        </p:txBody>
      </p:sp>
      <p:cxnSp>
        <p:nvCxnSpPr>
          <p:cNvPr id="26" name="Straight Arrow Connector 25">
            <a:extLst>
              <a:ext uri="{FF2B5EF4-FFF2-40B4-BE49-F238E27FC236}">
                <a16:creationId xmlns:a16="http://schemas.microsoft.com/office/drawing/2014/main" id="{38F6D675-9EAC-F91E-21EF-B077A005CFA5}"/>
              </a:ext>
            </a:extLst>
          </p:cNvPr>
          <p:cNvCxnSpPr>
            <a:cxnSpLocks/>
            <a:stCxn id="16" idx="2"/>
            <a:endCxn id="17" idx="0"/>
          </p:cNvCxnSpPr>
          <p:nvPr/>
        </p:nvCxnSpPr>
        <p:spPr>
          <a:xfrm>
            <a:off x="2361233" y="2491058"/>
            <a:ext cx="0" cy="283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460CFCC-632F-7A6C-FE58-DCA07689796D}"/>
              </a:ext>
            </a:extLst>
          </p:cNvPr>
          <p:cNvCxnSpPr>
            <a:cxnSpLocks/>
          </p:cNvCxnSpPr>
          <p:nvPr/>
        </p:nvCxnSpPr>
        <p:spPr>
          <a:xfrm>
            <a:off x="3467874" y="3057178"/>
            <a:ext cx="0" cy="1939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DA46FCC-81A8-4CCE-8BE8-1A383E463B8C}"/>
              </a:ext>
            </a:extLst>
          </p:cNvPr>
          <p:cNvCxnSpPr>
            <a:cxnSpLocks/>
          </p:cNvCxnSpPr>
          <p:nvPr/>
        </p:nvCxnSpPr>
        <p:spPr>
          <a:xfrm>
            <a:off x="1087541" y="3251133"/>
            <a:ext cx="57155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2DBF96DD-C8E9-3684-65C7-2F21E81BBF69}"/>
              </a:ext>
            </a:extLst>
          </p:cNvPr>
          <p:cNvCxnSpPr>
            <a:cxnSpLocks/>
          </p:cNvCxnSpPr>
          <p:nvPr/>
        </p:nvCxnSpPr>
        <p:spPr>
          <a:xfrm>
            <a:off x="1087541" y="3251133"/>
            <a:ext cx="0" cy="2336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00AD191-24CA-0058-187F-047C27E51E2A}"/>
              </a:ext>
            </a:extLst>
          </p:cNvPr>
          <p:cNvCxnSpPr>
            <a:cxnSpLocks/>
          </p:cNvCxnSpPr>
          <p:nvPr/>
        </p:nvCxnSpPr>
        <p:spPr>
          <a:xfrm>
            <a:off x="3018256" y="3255162"/>
            <a:ext cx="3949" cy="2033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4E8BFD77-3638-7E33-8BF0-CDDA63219D72}"/>
              </a:ext>
            </a:extLst>
          </p:cNvPr>
          <p:cNvCxnSpPr>
            <a:cxnSpLocks/>
          </p:cNvCxnSpPr>
          <p:nvPr/>
        </p:nvCxnSpPr>
        <p:spPr>
          <a:xfrm>
            <a:off x="6793157" y="3272434"/>
            <a:ext cx="0" cy="183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F52024DA-A0CC-54F1-E899-84AD72C23F08}"/>
              </a:ext>
            </a:extLst>
          </p:cNvPr>
          <p:cNvSpPr txBox="1"/>
          <p:nvPr/>
        </p:nvSpPr>
        <p:spPr>
          <a:xfrm>
            <a:off x="1260145" y="94122"/>
            <a:ext cx="8239433" cy="1107996"/>
          </a:xfrm>
          <a:prstGeom prst="rect">
            <a:avLst/>
          </a:prstGeom>
          <a:noFill/>
        </p:spPr>
        <p:txBody>
          <a:bodyPr wrap="square" rtlCol="0">
            <a:spAutoFit/>
          </a:bodyPr>
          <a:lstStyle/>
          <a:p>
            <a:pPr algn="ctr"/>
            <a:r>
              <a:rPr lang="en-IN" sz="6600" b="1" dirty="0">
                <a:solidFill>
                  <a:schemeClr val="accent2">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Flow chart</a:t>
            </a:r>
            <a:endParaRPr lang="en-IN" sz="6600" dirty="0"/>
          </a:p>
        </p:txBody>
      </p:sp>
      <p:sp>
        <p:nvSpPr>
          <p:cNvPr id="71" name="Rectangle 70">
            <a:extLst>
              <a:ext uri="{FF2B5EF4-FFF2-40B4-BE49-F238E27FC236}">
                <a16:creationId xmlns:a16="http://schemas.microsoft.com/office/drawing/2014/main" id="{4094599E-AD6A-0D37-1376-CBAD16FDDAAE}"/>
              </a:ext>
            </a:extLst>
          </p:cNvPr>
          <p:cNvSpPr/>
          <p:nvPr/>
        </p:nvSpPr>
        <p:spPr>
          <a:xfrm>
            <a:off x="4514128" y="2200073"/>
            <a:ext cx="2288918" cy="2909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About Us page</a:t>
            </a:r>
            <a:endParaRPr lang="en-IN" dirty="0"/>
          </a:p>
        </p:txBody>
      </p:sp>
      <p:sp>
        <p:nvSpPr>
          <p:cNvPr id="72" name="Rectangle 71">
            <a:extLst>
              <a:ext uri="{FF2B5EF4-FFF2-40B4-BE49-F238E27FC236}">
                <a16:creationId xmlns:a16="http://schemas.microsoft.com/office/drawing/2014/main" id="{FB9C1655-1190-525B-F264-6E22CBB31990}"/>
              </a:ext>
            </a:extLst>
          </p:cNvPr>
          <p:cNvSpPr/>
          <p:nvPr/>
        </p:nvSpPr>
        <p:spPr>
          <a:xfrm>
            <a:off x="7180828" y="2249122"/>
            <a:ext cx="2082477" cy="2909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Contact Us page</a:t>
            </a:r>
            <a:endParaRPr lang="en-IN" dirty="0"/>
          </a:p>
        </p:txBody>
      </p:sp>
      <p:sp>
        <p:nvSpPr>
          <p:cNvPr id="75" name="Rectangle 74">
            <a:extLst>
              <a:ext uri="{FF2B5EF4-FFF2-40B4-BE49-F238E27FC236}">
                <a16:creationId xmlns:a16="http://schemas.microsoft.com/office/drawing/2014/main" id="{98AAADFE-2C78-E033-97CC-0A1024F71176}"/>
              </a:ext>
            </a:extLst>
          </p:cNvPr>
          <p:cNvSpPr/>
          <p:nvPr/>
        </p:nvSpPr>
        <p:spPr>
          <a:xfrm>
            <a:off x="9430128" y="2249122"/>
            <a:ext cx="2082477" cy="32337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Services</a:t>
            </a:r>
            <a:endParaRPr lang="en-IN" dirty="0"/>
          </a:p>
        </p:txBody>
      </p:sp>
      <p:cxnSp>
        <p:nvCxnSpPr>
          <p:cNvPr id="79" name="Straight Arrow Connector 78">
            <a:extLst>
              <a:ext uri="{FF2B5EF4-FFF2-40B4-BE49-F238E27FC236}">
                <a16:creationId xmlns:a16="http://schemas.microsoft.com/office/drawing/2014/main" id="{5CC3D3D6-CC07-71FC-8A0B-8CC525669DD8}"/>
              </a:ext>
            </a:extLst>
          </p:cNvPr>
          <p:cNvCxnSpPr>
            <a:endCxn id="20" idx="0"/>
          </p:cNvCxnSpPr>
          <p:nvPr/>
        </p:nvCxnSpPr>
        <p:spPr>
          <a:xfrm>
            <a:off x="5067539" y="3272434"/>
            <a:ext cx="0" cy="2323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77E78E96-C993-4185-8AEC-66C3486DF92C}"/>
              </a:ext>
            </a:extLst>
          </p:cNvPr>
          <p:cNvCxnSpPr>
            <a:cxnSpLocks/>
            <a:stCxn id="5" idx="1"/>
            <a:endCxn id="16" idx="0"/>
          </p:cNvCxnSpPr>
          <p:nvPr/>
        </p:nvCxnSpPr>
        <p:spPr>
          <a:xfrm rot="10800000" flipV="1">
            <a:off x="2361234" y="1834939"/>
            <a:ext cx="1327153" cy="36513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D2000457-BFB0-BC3B-BE2C-2BCDC0163831}"/>
              </a:ext>
            </a:extLst>
          </p:cNvPr>
          <p:cNvCxnSpPr>
            <a:stCxn id="5" idx="2"/>
          </p:cNvCxnSpPr>
          <p:nvPr/>
        </p:nvCxnSpPr>
        <p:spPr>
          <a:xfrm flipH="1">
            <a:off x="5412427" y="1997871"/>
            <a:ext cx="1" cy="2022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C13C1F6B-175A-FABC-4204-C3F0FAC3B8BC}"/>
              </a:ext>
            </a:extLst>
          </p:cNvPr>
          <p:cNvCxnSpPr>
            <a:stCxn id="5" idx="3"/>
          </p:cNvCxnSpPr>
          <p:nvPr/>
        </p:nvCxnSpPr>
        <p:spPr>
          <a:xfrm flipV="1">
            <a:off x="7136469" y="1834938"/>
            <a:ext cx="318814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C6204156-B40B-D99C-F61F-8456DB05221F}"/>
              </a:ext>
            </a:extLst>
          </p:cNvPr>
          <p:cNvCxnSpPr>
            <a:endCxn id="72" idx="0"/>
          </p:cNvCxnSpPr>
          <p:nvPr/>
        </p:nvCxnSpPr>
        <p:spPr>
          <a:xfrm>
            <a:off x="8222066" y="1867258"/>
            <a:ext cx="1" cy="3818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5E7D2627-5383-B80F-CFB9-B8993AB8EE60}"/>
              </a:ext>
            </a:extLst>
          </p:cNvPr>
          <p:cNvCxnSpPr>
            <a:cxnSpLocks/>
          </p:cNvCxnSpPr>
          <p:nvPr/>
        </p:nvCxnSpPr>
        <p:spPr>
          <a:xfrm>
            <a:off x="10324618" y="1851098"/>
            <a:ext cx="0" cy="3980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7392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up)">
                                      <p:cBhvr>
                                        <p:cTn id="10" dur="500"/>
                                        <p:tgtEl>
                                          <p:spTgt spid="3"/>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up)">
                                      <p:cBhvr>
                                        <p:cTn id="14" dur="500"/>
                                        <p:tgtEl>
                                          <p:spTgt spid="9"/>
                                        </p:tgtEl>
                                      </p:cBhvr>
                                    </p:animEffect>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up)">
                                      <p:cBhvr>
                                        <p:cTn id="18" dur="500"/>
                                        <p:tgtEl>
                                          <p:spTgt spid="5"/>
                                        </p:tgtEl>
                                      </p:cBhvr>
                                    </p:animEffect>
                                  </p:childTnLst>
                                </p:cTn>
                              </p:par>
                            </p:childTnLst>
                          </p:cTn>
                        </p:par>
                        <p:par>
                          <p:cTn id="19" fill="hold">
                            <p:stCondLst>
                              <p:cond delay="1500"/>
                            </p:stCondLst>
                            <p:childTnLst>
                              <p:par>
                                <p:cTn id="20" presetID="22" presetClass="entr" presetSubtype="2" fill="hold" nodeType="afterEffect">
                                  <p:stCondLst>
                                    <p:cond delay="0"/>
                                  </p:stCondLst>
                                  <p:childTnLst>
                                    <p:set>
                                      <p:cBhvr>
                                        <p:cTn id="21" dur="1" fill="hold">
                                          <p:stCondLst>
                                            <p:cond delay="0"/>
                                          </p:stCondLst>
                                        </p:cTn>
                                        <p:tgtEl>
                                          <p:spTgt spid="81"/>
                                        </p:tgtEl>
                                        <p:attrNameLst>
                                          <p:attrName>style.visibility</p:attrName>
                                        </p:attrNameLst>
                                      </p:cBhvr>
                                      <p:to>
                                        <p:strVal val="visible"/>
                                      </p:to>
                                    </p:set>
                                    <p:animEffect transition="in" filter="wipe(right)">
                                      <p:cBhvr>
                                        <p:cTn id="22" dur="500"/>
                                        <p:tgtEl>
                                          <p:spTgt spid="81"/>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91"/>
                                        </p:tgtEl>
                                        <p:attrNameLst>
                                          <p:attrName>style.visibility</p:attrName>
                                        </p:attrNameLst>
                                      </p:cBhvr>
                                      <p:to>
                                        <p:strVal val="visible"/>
                                      </p:to>
                                    </p:set>
                                    <p:animEffect transition="in" filter="wipe(left)">
                                      <p:cBhvr>
                                        <p:cTn id="26" dur="500"/>
                                        <p:tgtEl>
                                          <p:spTgt spid="91"/>
                                        </p:tgtEl>
                                      </p:cBhvr>
                                    </p:animEffect>
                                  </p:childTnLst>
                                </p:cTn>
                              </p:par>
                            </p:childTnLst>
                          </p:cTn>
                        </p:par>
                        <p:par>
                          <p:cTn id="27" fill="hold">
                            <p:stCondLst>
                              <p:cond delay="2500"/>
                            </p:stCondLst>
                            <p:childTnLst>
                              <p:par>
                                <p:cTn id="28" presetID="22" presetClass="entr" presetSubtype="1" fill="hold" nodeType="afterEffect">
                                  <p:stCondLst>
                                    <p:cond delay="0"/>
                                  </p:stCondLst>
                                  <p:childTnLst>
                                    <p:set>
                                      <p:cBhvr>
                                        <p:cTn id="29" dur="1" fill="hold">
                                          <p:stCondLst>
                                            <p:cond delay="0"/>
                                          </p:stCondLst>
                                        </p:cTn>
                                        <p:tgtEl>
                                          <p:spTgt spid="93"/>
                                        </p:tgtEl>
                                        <p:attrNameLst>
                                          <p:attrName>style.visibility</p:attrName>
                                        </p:attrNameLst>
                                      </p:cBhvr>
                                      <p:to>
                                        <p:strVal val="visible"/>
                                      </p:to>
                                    </p:set>
                                    <p:animEffect transition="in" filter="wipe(up)">
                                      <p:cBhvr>
                                        <p:cTn id="30" dur="500"/>
                                        <p:tgtEl>
                                          <p:spTgt spid="93"/>
                                        </p:tgtEl>
                                      </p:cBhvr>
                                    </p:animEffect>
                                  </p:childTnLst>
                                </p:cTn>
                              </p:par>
                            </p:childTnLst>
                          </p:cTn>
                        </p:par>
                        <p:par>
                          <p:cTn id="31" fill="hold">
                            <p:stCondLst>
                              <p:cond delay="3000"/>
                            </p:stCondLst>
                            <p:childTnLst>
                              <p:par>
                                <p:cTn id="32" presetID="22" presetClass="entr" presetSubtype="1" fill="hold" nodeType="afterEffect">
                                  <p:stCondLst>
                                    <p:cond delay="0"/>
                                  </p:stCondLst>
                                  <p:childTnLst>
                                    <p:set>
                                      <p:cBhvr>
                                        <p:cTn id="33" dur="1" fill="hold">
                                          <p:stCondLst>
                                            <p:cond delay="0"/>
                                          </p:stCondLst>
                                        </p:cTn>
                                        <p:tgtEl>
                                          <p:spTgt spid="95"/>
                                        </p:tgtEl>
                                        <p:attrNameLst>
                                          <p:attrName>style.visibility</p:attrName>
                                        </p:attrNameLst>
                                      </p:cBhvr>
                                      <p:to>
                                        <p:strVal val="visible"/>
                                      </p:to>
                                    </p:set>
                                    <p:animEffect transition="in" filter="wipe(up)">
                                      <p:cBhvr>
                                        <p:cTn id="34" dur="500"/>
                                        <p:tgtEl>
                                          <p:spTgt spid="95"/>
                                        </p:tgtEl>
                                      </p:cBhvr>
                                    </p:animEffect>
                                  </p:childTnLst>
                                </p:cTn>
                              </p:par>
                            </p:childTnLst>
                          </p:cTn>
                        </p:par>
                        <p:par>
                          <p:cTn id="35" fill="hold">
                            <p:stCondLst>
                              <p:cond delay="3500"/>
                            </p:stCondLst>
                            <p:childTnLst>
                              <p:par>
                                <p:cTn id="36" presetID="22" presetClass="entr" presetSubtype="1" fill="hold" nodeType="afterEffect">
                                  <p:stCondLst>
                                    <p:cond delay="0"/>
                                  </p:stCondLst>
                                  <p:childTnLst>
                                    <p:set>
                                      <p:cBhvr>
                                        <p:cTn id="37" dur="1" fill="hold">
                                          <p:stCondLst>
                                            <p:cond delay="0"/>
                                          </p:stCondLst>
                                        </p:cTn>
                                        <p:tgtEl>
                                          <p:spTgt spid="83"/>
                                        </p:tgtEl>
                                        <p:attrNameLst>
                                          <p:attrName>style.visibility</p:attrName>
                                        </p:attrNameLst>
                                      </p:cBhvr>
                                      <p:to>
                                        <p:strVal val="visible"/>
                                      </p:to>
                                    </p:set>
                                    <p:animEffect transition="in" filter="wipe(up)">
                                      <p:cBhvr>
                                        <p:cTn id="38" dur="500"/>
                                        <p:tgtEl>
                                          <p:spTgt spid="83"/>
                                        </p:tgtEl>
                                      </p:cBhvr>
                                    </p:animEffect>
                                  </p:childTnLst>
                                </p:cTn>
                              </p:par>
                            </p:childTnLst>
                          </p:cTn>
                        </p:par>
                        <p:par>
                          <p:cTn id="39" fill="hold">
                            <p:stCondLst>
                              <p:cond delay="4000"/>
                            </p:stCondLst>
                            <p:childTnLst>
                              <p:par>
                                <p:cTn id="40" presetID="22" presetClass="entr" presetSubtype="1" fill="hold" grpId="0" nodeType="after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up)">
                                      <p:cBhvr>
                                        <p:cTn id="42" dur="500"/>
                                        <p:tgtEl>
                                          <p:spTgt spid="16"/>
                                        </p:tgtEl>
                                      </p:cBhvr>
                                    </p:animEffect>
                                  </p:childTnLst>
                                </p:cTn>
                              </p:par>
                            </p:childTnLst>
                          </p:cTn>
                        </p:par>
                        <p:par>
                          <p:cTn id="43" fill="hold">
                            <p:stCondLst>
                              <p:cond delay="4500"/>
                            </p:stCondLst>
                            <p:childTnLst>
                              <p:par>
                                <p:cTn id="44" presetID="22" presetClass="entr" presetSubtype="1" fill="hold" grpId="0" nodeType="afterEffect">
                                  <p:stCondLst>
                                    <p:cond delay="0"/>
                                  </p:stCondLst>
                                  <p:childTnLst>
                                    <p:set>
                                      <p:cBhvr>
                                        <p:cTn id="45" dur="1" fill="hold">
                                          <p:stCondLst>
                                            <p:cond delay="0"/>
                                          </p:stCondLst>
                                        </p:cTn>
                                        <p:tgtEl>
                                          <p:spTgt spid="71"/>
                                        </p:tgtEl>
                                        <p:attrNameLst>
                                          <p:attrName>style.visibility</p:attrName>
                                        </p:attrNameLst>
                                      </p:cBhvr>
                                      <p:to>
                                        <p:strVal val="visible"/>
                                      </p:to>
                                    </p:set>
                                    <p:animEffect transition="in" filter="wipe(up)">
                                      <p:cBhvr>
                                        <p:cTn id="46" dur="500"/>
                                        <p:tgtEl>
                                          <p:spTgt spid="71"/>
                                        </p:tgtEl>
                                      </p:cBhvr>
                                    </p:animEffect>
                                  </p:childTnLst>
                                </p:cTn>
                              </p:par>
                            </p:childTnLst>
                          </p:cTn>
                        </p:par>
                        <p:par>
                          <p:cTn id="47" fill="hold">
                            <p:stCondLst>
                              <p:cond delay="5000"/>
                            </p:stCondLst>
                            <p:childTnLst>
                              <p:par>
                                <p:cTn id="48" presetID="22" presetClass="entr" presetSubtype="1" fill="hold" grpId="0" nodeType="afterEffect">
                                  <p:stCondLst>
                                    <p:cond delay="0"/>
                                  </p:stCondLst>
                                  <p:childTnLst>
                                    <p:set>
                                      <p:cBhvr>
                                        <p:cTn id="49" dur="1" fill="hold">
                                          <p:stCondLst>
                                            <p:cond delay="0"/>
                                          </p:stCondLst>
                                        </p:cTn>
                                        <p:tgtEl>
                                          <p:spTgt spid="72"/>
                                        </p:tgtEl>
                                        <p:attrNameLst>
                                          <p:attrName>style.visibility</p:attrName>
                                        </p:attrNameLst>
                                      </p:cBhvr>
                                      <p:to>
                                        <p:strVal val="visible"/>
                                      </p:to>
                                    </p:set>
                                    <p:animEffect transition="in" filter="wipe(up)">
                                      <p:cBhvr>
                                        <p:cTn id="50" dur="500"/>
                                        <p:tgtEl>
                                          <p:spTgt spid="72"/>
                                        </p:tgtEl>
                                      </p:cBhvr>
                                    </p:animEffect>
                                  </p:childTnLst>
                                </p:cTn>
                              </p:par>
                            </p:childTnLst>
                          </p:cTn>
                        </p:par>
                        <p:par>
                          <p:cTn id="51" fill="hold">
                            <p:stCondLst>
                              <p:cond delay="5500"/>
                            </p:stCondLst>
                            <p:childTnLst>
                              <p:par>
                                <p:cTn id="52" presetID="22" presetClass="entr" presetSubtype="1" fill="hold" grpId="0" nodeType="afterEffect">
                                  <p:stCondLst>
                                    <p:cond delay="0"/>
                                  </p:stCondLst>
                                  <p:childTnLst>
                                    <p:set>
                                      <p:cBhvr>
                                        <p:cTn id="53" dur="1" fill="hold">
                                          <p:stCondLst>
                                            <p:cond delay="0"/>
                                          </p:stCondLst>
                                        </p:cTn>
                                        <p:tgtEl>
                                          <p:spTgt spid="75"/>
                                        </p:tgtEl>
                                        <p:attrNameLst>
                                          <p:attrName>style.visibility</p:attrName>
                                        </p:attrNameLst>
                                      </p:cBhvr>
                                      <p:to>
                                        <p:strVal val="visible"/>
                                      </p:to>
                                    </p:set>
                                    <p:animEffect transition="in" filter="wipe(up)">
                                      <p:cBhvr>
                                        <p:cTn id="54" dur="500"/>
                                        <p:tgtEl>
                                          <p:spTgt spid="75"/>
                                        </p:tgtEl>
                                      </p:cBhvr>
                                    </p:animEffect>
                                  </p:childTnLst>
                                </p:cTn>
                              </p:par>
                            </p:childTnLst>
                          </p:cTn>
                        </p:par>
                        <p:par>
                          <p:cTn id="55" fill="hold">
                            <p:stCondLst>
                              <p:cond delay="6000"/>
                            </p:stCondLst>
                            <p:childTnLst>
                              <p:par>
                                <p:cTn id="56" presetID="22" presetClass="entr" presetSubtype="1" fill="hold" nodeType="after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wipe(up)">
                                      <p:cBhvr>
                                        <p:cTn id="58" dur="500"/>
                                        <p:tgtEl>
                                          <p:spTgt spid="26"/>
                                        </p:tgtEl>
                                      </p:cBhvr>
                                    </p:animEffect>
                                  </p:childTnLst>
                                </p:cTn>
                              </p:par>
                            </p:childTnLst>
                          </p:cTn>
                        </p:par>
                        <p:par>
                          <p:cTn id="59" fill="hold">
                            <p:stCondLst>
                              <p:cond delay="6500"/>
                            </p:stCondLst>
                            <p:childTnLst>
                              <p:par>
                                <p:cTn id="60" presetID="22" presetClass="entr" presetSubtype="1" fill="hold" grpId="0"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wipe(up)">
                                      <p:cBhvr>
                                        <p:cTn id="62" dur="500"/>
                                        <p:tgtEl>
                                          <p:spTgt spid="17"/>
                                        </p:tgtEl>
                                      </p:cBhvr>
                                    </p:animEffect>
                                  </p:childTnLst>
                                </p:cTn>
                              </p:par>
                            </p:childTnLst>
                          </p:cTn>
                        </p:par>
                        <p:par>
                          <p:cTn id="63" fill="hold">
                            <p:stCondLst>
                              <p:cond delay="7000"/>
                            </p:stCondLst>
                            <p:childTnLst>
                              <p:par>
                                <p:cTn id="64" presetID="22" presetClass="entr" presetSubtype="1" fill="hold" nodeType="after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wipe(up)">
                                      <p:cBhvr>
                                        <p:cTn id="66" dur="500"/>
                                        <p:tgtEl>
                                          <p:spTgt spid="30"/>
                                        </p:tgtEl>
                                      </p:cBhvr>
                                    </p:animEffect>
                                  </p:childTnLst>
                                </p:cTn>
                              </p:par>
                            </p:childTnLst>
                          </p:cTn>
                        </p:par>
                        <p:par>
                          <p:cTn id="67" fill="hold">
                            <p:stCondLst>
                              <p:cond delay="7500"/>
                            </p:stCondLst>
                            <p:childTnLst>
                              <p:par>
                                <p:cTn id="68" presetID="14" presetClass="entr" presetSubtype="10" fill="hold" nodeType="afterEffect">
                                  <p:stCondLst>
                                    <p:cond delay="0"/>
                                  </p:stCondLst>
                                  <p:childTnLst>
                                    <p:set>
                                      <p:cBhvr>
                                        <p:cTn id="69" dur="1" fill="hold">
                                          <p:stCondLst>
                                            <p:cond delay="0"/>
                                          </p:stCondLst>
                                        </p:cTn>
                                        <p:tgtEl>
                                          <p:spTgt spid="32"/>
                                        </p:tgtEl>
                                        <p:attrNameLst>
                                          <p:attrName>style.visibility</p:attrName>
                                        </p:attrNameLst>
                                      </p:cBhvr>
                                      <p:to>
                                        <p:strVal val="visible"/>
                                      </p:to>
                                    </p:set>
                                    <p:animEffect transition="in" filter="randombar(horizontal)">
                                      <p:cBhvr>
                                        <p:cTn id="70" dur="500"/>
                                        <p:tgtEl>
                                          <p:spTgt spid="32"/>
                                        </p:tgtEl>
                                      </p:cBhvr>
                                    </p:animEffect>
                                  </p:childTnLst>
                                </p:cTn>
                              </p:par>
                              <p:par>
                                <p:cTn id="71" presetID="22" presetClass="entr" presetSubtype="1" fill="hold" nodeType="withEffect">
                                  <p:stCondLst>
                                    <p:cond delay="0"/>
                                  </p:stCondLst>
                                  <p:childTnLst>
                                    <p:set>
                                      <p:cBhvr>
                                        <p:cTn id="72" dur="1" fill="hold">
                                          <p:stCondLst>
                                            <p:cond delay="0"/>
                                          </p:stCondLst>
                                        </p:cTn>
                                        <p:tgtEl>
                                          <p:spTgt spid="35"/>
                                        </p:tgtEl>
                                        <p:attrNameLst>
                                          <p:attrName>style.visibility</p:attrName>
                                        </p:attrNameLst>
                                      </p:cBhvr>
                                      <p:to>
                                        <p:strVal val="visible"/>
                                      </p:to>
                                    </p:set>
                                    <p:animEffect transition="in" filter="wipe(up)">
                                      <p:cBhvr>
                                        <p:cTn id="73" dur="500"/>
                                        <p:tgtEl>
                                          <p:spTgt spid="35"/>
                                        </p:tgtEl>
                                      </p:cBhvr>
                                    </p:animEffect>
                                  </p:childTnLst>
                                </p:cTn>
                              </p:par>
                              <p:par>
                                <p:cTn id="74" presetID="22" presetClass="entr" presetSubtype="1" fill="hold" nodeType="withEffect">
                                  <p:stCondLst>
                                    <p:cond delay="0"/>
                                  </p:stCondLst>
                                  <p:childTnLst>
                                    <p:set>
                                      <p:cBhvr>
                                        <p:cTn id="75" dur="1" fill="hold">
                                          <p:stCondLst>
                                            <p:cond delay="0"/>
                                          </p:stCondLst>
                                        </p:cTn>
                                        <p:tgtEl>
                                          <p:spTgt spid="43"/>
                                        </p:tgtEl>
                                        <p:attrNameLst>
                                          <p:attrName>style.visibility</p:attrName>
                                        </p:attrNameLst>
                                      </p:cBhvr>
                                      <p:to>
                                        <p:strVal val="visible"/>
                                      </p:to>
                                    </p:set>
                                    <p:animEffect transition="in" filter="wipe(up)">
                                      <p:cBhvr>
                                        <p:cTn id="76" dur="500"/>
                                        <p:tgtEl>
                                          <p:spTgt spid="43"/>
                                        </p:tgtEl>
                                      </p:cBhvr>
                                    </p:animEffect>
                                  </p:childTnLst>
                                </p:cTn>
                              </p:par>
                              <p:par>
                                <p:cTn id="77" presetID="22" presetClass="entr" presetSubtype="1" fill="hold" nodeType="withEffect">
                                  <p:stCondLst>
                                    <p:cond delay="0"/>
                                  </p:stCondLst>
                                  <p:childTnLst>
                                    <p:set>
                                      <p:cBhvr>
                                        <p:cTn id="78" dur="1" fill="hold">
                                          <p:stCondLst>
                                            <p:cond delay="0"/>
                                          </p:stCondLst>
                                        </p:cTn>
                                        <p:tgtEl>
                                          <p:spTgt spid="79"/>
                                        </p:tgtEl>
                                        <p:attrNameLst>
                                          <p:attrName>style.visibility</p:attrName>
                                        </p:attrNameLst>
                                      </p:cBhvr>
                                      <p:to>
                                        <p:strVal val="visible"/>
                                      </p:to>
                                    </p:set>
                                    <p:animEffect transition="in" filter="wipe(up)">
                                      <p:cBhvr>
                                        <p:cTn id="79" dur="500"/>
                                        <p:tgtEl>
                                          <p:spTgt spid="79"/>
                                        </p:tgtEl>
                                      </p:cBhvr>
                                    </p:animEffect>
                                  </p:childTnLst>
                                </p:cTn>
                              </p:par>
                              <p:par>
                                <p:cTn id="80" presetID="22" presetClass="entr" presetSubtype="1" fill="hold" nodeType="with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wipe(up)">
                                      <p:cBhvr>
                                        <p:cTn id="82" dur="500"/>
                                        <p:tgtEl>
                                          <p:spTgt spid="45"/>
                                        </p:tgtEl>
                                      </p:cBhvr>
                                    </p:animEffect>
                                  </p:childTnLst>
                                </p:cTn>
                              </p:par>
                            </p:childTnLst>
                          </p:cTn>
                        </p:par>
                        <p:par>
                          <p:cTn id="83" fill="hold">
                            <p:stCondLst>
                              <p:cond delay="8000"/>
                            </p:stCondLst>
                            <p:childTnLst>
                              <p:par>
                                <p:cTn id="84" presetID="22" presetClass="entr" presetSubtype="1" fill="hold" grpId="0" nodeType="afterEffect">
                                  <p:stCondLst>
                                    <p:cond delay="0"/>
                                  </p:stCondLst>
                                  <p:childTnLst>
                                    <p:set>
                                      <p:cBhvr>
                                        <p:cTn id="85" dur="1" fill="hold">
                                          <p:stCondLst>
                                            <p:cond delay="0"/>
                                          </p:stCondLst>
                                        </p:cTn>
                                        <p:tgtEl>
                                          <p:spTgt spid="21"/>
                                        </p:tgtEl>
                                        <p:attrNameLst>
                                          <p:attrName>style.visibility</p:attrName>
                                        </p:attrNameLst>
                                      </p:cBhvr>
                                      <p:to>
                                        <p:strVal val="visible"/>
                                      </p:to>
                                    </p:set>
                                    <p:animEffect transition="in" filter="wipe(up)">
                                      <p:cBhvr>
                                        <p:cTn id="86" dur="500"/>
                                        <p:tgtEl>
                                          <p:spTgt spid="21"/>
                                        </p:tgtEl>
                                      </p:cBhvr>
                                    </p:animEffect>
                                  </p:childTnLst>
                                </p:cTn>
                              </p:par>
                            </p:childTnLst>
                          </p:cTn>
                        </p:par>
                        <p:par>
                          <p:cTn id="87" fill="hold">
                            <p:stCondLst>
                              <p:cond delay="8500"/>
                            </p:stCondLst>
                            <p:childTnLst>
                              <p:par>
                                <p:cTn id="88" presetID="22" presetClass="entr" presetSubtype="1" fill="hold" grpId="0" nodeType="afterEffect">
                                  <p:stCondLst>
                                    <p:cond delay="0"/>
                                  </p:stCondLst>
                                  <p:childTnLst>
                                    <p:set>
                                      <p:cBhvr>
                                        <p:cTn id="89" dur="1" fill="hold">
                                          <p:stCondLst>
                                            <p:cond delay="0"/>
                                          </p:stCondLst>
                                        </p:cTn>
                                        <p:tgtEl>
                                          <p:spTgt spid="20"/>
                                        </p:tgtEl>
                                        <p:attrNameLst>
                                          <p:attrName>style.visibility</p:attrName>
                                        </p:attrNameLst>
                                      </p:cBhvr>
                                      <p:to>
                                        <p:strVal val="visible"/>
                                      </p:to>
                                    </p:set>
                                    <p:animEffect transition="in" filter="wipe(up)">
                                      <p:cBhvr>
                                        <p:cTn id="90" dur="500"/>
                                        <p:tgtEl>
                                          <p:spTgt spid="20"/>
                                        </p:tgtEl>
                                      </p:cBhvr>
                                    </p:animEffect>
                                  </p:childTnLst>
                                </p:cTn>
                              </p:par>
                            </p:childTnLst>
                          </p:cTn>
                        </p:par>
                        <p:par>
                          <p:cTn id="91" fill="hold">
                            <p:stCondLst>
                              <p:cond delay="9000"/>
                            </p:stCondLst>
                            <p:childTnLst>
                              <p:par>
                                <p:cTn id="92" presetID="22" presetClass="entr" presetSubtype="1" fill="hold" grpId="0" nodeType="afterEffect">
                                  <p:stCondLst>
                                    <p:cond delay="0"/>
                                  </p:stCondLst>
                                  <p:childTnLst>
                                    <p:set>
                                      <p:cBhvr>
                                        <p:cTn id="93" dur="1" fill="hold">
                                          <p:stCondLst>
                                            <p:cond delay="0"/>
                                          </p:stCondLst>
                                        </p:cTn>
                                        <p:tgtEl>
                                          <p:spTgt spid="19"/>
                                        </p:tgtEl>
                                        <p:attrNameLst>
                                          <p:attrName>style.visibility</p:attrName>
                                        </p:attrNameLst>
                                      </p:cBhvr>
                                      <p:to>
                                        <p:strVal val="visible"/>
                                      </p:to>
                                    </p:set>
                                    <p:animEffect transition="in" filter="wipe(up)">
                                      <p:cBhvr>
                                        <p:cTn id="94" dur="500"/>
                                        <p:tgtEl>
                                          <p:spTgt spid="19"/>
                                        </p:tgtEl>
                                      </p:cBhvr>
                                    </p:animEffect>
                                  </p:childTnLst>
                                </p:cTn>
                              </p:par>
                            </p:childTnLst>
                          </p:cTn>
                        </p:par>
                        <p:par>
                          <p:cTn id="95" fill="hold">
                            <p:stCondLst>
                              <p:cond delay="9500"/>
                            </p:stCondLst>
                            <p:childTnLst>
                              <p:par>
                                <p:cTn id="96" presetID="22" presetClass="entr" presetSubtype="1" fill="hold" grpId="0" nodeType="afterEffect">
                                  <p:stCondLst>
                                    <p:cond delay="0"/>
                                  </p:stCondLst>
                                  <p:childTnLst>
                                    <p:set>
                                      <p:cBhvr>
                                        <p:cTn id="97" dur="1" fill="hold">
                                          <p:stCondLst>
                                            <p:cond delay="0"/>
                                          </p:stCondLst>
                                        </p:cTn>
                                        <p:tgtEl>
                                          <p:spTgt spid="18"/>
                                        </p:tgtEl>
                                        <p:attrNameLst>
                                          <p:attrName>style.visibility</p:attrName>
                                        </p:attrNameLst>
                                      </p:cBhvr>
                                      <p:to>
                                        <p:strVal val="visible"/>
                                      </p:to>
                                    </p:set>
                                    <p:animEffect transition="in" filter="wipe(up)">
                                      <p:cBhvr>
                                        <p:cTn id="9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16" grpId="0" animBg="1"/>
      <p:bldP spid="17" grpId="0" animBg="1"/>
      <p:bldP spid="18" grpId="0" animBg="1"/>
      <p:bldP spid="19" grpId="0" animBg="1"/>
      <p:bldP spid="20" grpId="0" animBg="1"/>
      <p:bldP spid="21" grpId="0" animBg="1"/>
      <p:bldP spid="53" grpId="0"/>
      <p:bldP spid="71" grpId="0" animBg="1"/>
      <p:bldP spid="72" grpId="0" animBg="1"/>
      <p:bldP spid="7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6C32A35-1A1F-F51F-3072-66D4866B611B}"/>
              </a:ext>
            </a:extLst>
          </p:cNvPr>
          <p:cNvPicPr>
            <a:picLocks noChangeAspect="1"/>
          </p:cNvPicPr>
          <p:nvPr/>
        </p:nvPicPr>
        <p:blipFill>
          <a:blip r:embed="rId2"/>
          <a:stretch>
            <a:fillRect/>
          </a:stretch>
        </p:blipFill>
        <p:spPr>
          <a:xfrm>
            <a:off x="277260" y="314959"/>
            <a:ext cx="5634299" cy="3038822"/>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8" name="Picture 7">
            <a:extLst>
              <a:ext uri="{FF2B5EF4-FFF2-40B4-BE49-F238E27FC236}">
                <a16:creationId xmlns:a16="http://schemas.microsoft.com/office/drawing/2014/main" id="{5A2BD374-975A-95FF-3BC1-8E32154D565D}"/>
              </a:ext>
            </a:extLst>
          </p:cNvPr>
          <p:cNvPicPr>
            <a:picLocks noChangeAspect="1"/>
          </p:cNvPicPr>
          <p:nvPr/>
        </p:nvPicPr>
        <p:blipFill>
          <a:blip r:embed="rId3"/>
          <a:stretch>
            <a:fillRect/>
          </a:stretch>
        </p:blipFill>
        <p:spPr>
          <a:xfrm>
            <a:off x="6163056" y="314959"/>
            <a:ext cx="5821062" cy="3038822"/>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10" name="Picture 9">
            <a:extLst>
              <a:ext uri="{FF2B5EF4-FFF2-40B4-BE49-F238E27FC236}">
                <a16:creationId xmlns:a16="http://schemas.microsoft.com/office/drawing/2014/main" id="{F68BE51F-6DE7-EF83-C28B-581788B4130A}"/>
              </a:ext>
            </a:extLst>
          </p:cNvPr>
          <p:cNvPicPr>
            <a:picLocks noChangeAspect="1"/>
          </p:cNvPicPr>
          <p:nvPr/>
        </p:nvPicPr>
        <p:blipFill>
          <a:blip r:embed="rId4"/>
          <a:stretch>
            <a:fillRect/>
          </a:stretch>
        </p:blipFill>
        <p:spPr>
          <a:xfrm>
            <a:off x="277260" y="3504219"/>
            <a:ext cx="5631069" cy="3038822"/>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12" name="Picture 11">
            <a:extLst>
              <a:ext uri="{FF2B5EF4-FFF2-40B4-BE49-F238E27FC236}">
                <a16:creationId xmlns:a16="http://schemas.microsoft.com/office/drawing/2014/main" id="{6527D793-E52B-56F1-D0E7-575C5D6E7A6E}"/>
              </a:ext>
            </a:extLst>
          </p:cNvPr>
          <p:cNvPicPr>
            <a:picLocks noChangeAspect="1"/>
          </p:cNvPicPr>
          <p:nvPr/>
        </p:nvPicPr>
        <p:blipFill>
          <a:blip r:embed="rId5"/>
          <a:stretch>
            <a:fillRect/>
          </a:stretch>
        </p:blipFill>
        <p:spPr>
          <a:xfrm>
            <a:off x="6163056" y="3504219"/>
            <a:ext cx="5821062" cy="3038822"/>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3349921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ADB13-A33B-7784-1E4D-BE2B6DA6D22E}"/>
              </a:ext>
            </a:extLst>
          </p:cNvPr>
          <p:cNvSpPr>
            <a:spLocks noGrp="1"/>
          </p:cNvSpPr>
          <p:nvPr>
            <p:ph type="ctrTitle"/>
          </p:nvPr>
        </p:nvSpPr>
        <p:spPr>
          <a:xfrm>
            <a:off x="938073" y="599502"/>
            <a:ext cx="9440034" cy="1828801"/>
          </a:xfrm>
        </p:spPr>
        <p:txBody>
          <a:bodyPr>
            <a:normAutofit fontScale="90000"/>
          </a:bodyPr>
          <a:lstStyle/>
          <a:p>
            <a:r>
              <a:rPr lang="en-IN" sz="8000" b="1" dirty="0">
                <a:solidFill>
                  <a:srgbClr val="00B0F0"/>
                </a:solidFill>
                <a:effectLst/>
                <a:latin typeface="Times New Roman" panose="02020603050405020304" pitchFamily="18" charset="0"/>
                <a:ea typeface="Times New Roman" panose="02020603050405020304" pitchFamily="18" charset="0"/>
                <a:cs typeface="Times New Roman" panose="02020603050405020304" pitchFamily="18" charset="0"/>
              </a:rPr>
              <a:t>Advantages: -</a:t>
            </a:r>
            <a:br>
              <a:rPr lang="en-IN" dirty="0">
                <a:effectLst/>
                <a:latin typeface="Times New Roman" panose="02020603050405020304" pitchFamily="18" charset="0"/>
                <a:ea typeface="Calibri" panose="020F0502020204030204" pitchFamily="34"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F5C769B-442B-15D7-673B-E25B43F8B8D5}"/>
              </a:ext>
            </a:extLst>
          </p:cNvPr>
          <p:cNvSpPr>
            <a:spLocks noGrp="1"/>
          </p:cNvSpPr>
          <p:nvPr>
            <p:ph type="subTitle" idx="1"/>
          </p:nvPr>
        </p:nvSpPr>
        <p:spPr>
          <a:xfrm>
            <a:off x="865240" y="2271252"/>
            <a:ext cx="10776154" cy="4395019"/>
          </a:xfrm>
        </p:spPr>
        <p:txBody>
          <a:bodyPr>
            <a:normAutofit/>
          </a:bodyPr>
          <a:lstStyle/>
          <a:p>
            <a:pPr marL="342900" indent="-342900" algn="l">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1)In the website, user can get accurate information about places.</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l">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2)User can find nearby hotels and residency at a single website.</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l">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3)User can get or know facilities available at the place and their actual cost of facility.</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l">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4)User also get actual location of google map at this website.</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l">
              <a:lnSpc>
                <a:spcPct val="150000"/>
              </a:lnSpc>
              <a:spcAft>
                <a:spcPts val="800"/>
              </a:spcAft>
              <a:buFont typeface="Wingdings" panose="05000000000000000000" pitchFamily="2" charset="2"/>
              <a:buChar char="Ø"/>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5)This website is user-friendly</a:t>
            </a:r>
            <a:r>
              <a:rPr lang="en-IN" sz="2400" b="1"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9459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6792D-A2E7-E2AD-D13C-6221363DD984}"/>
              </a:ext>
            </a:extLst>
          </p:cNvPr>
          <p:cNvSpPr>
            <a:spLocks noGrp="1"/>
          </p:cNvSpPr>
          <p:nvPr>
            <p:ph type="ctrTitle"/>
          </p:nvPr>
        </p:nvSpPr>
        <p:spPr>
          <a:xfrm>
            <a:off x="1183880" y="93406"/>
            <a:ext cx="9440034" cy="1828801"/>
          </a:xfrm>
        </p:spPr>
        <p:txBody>
          <a:bodyPr>
            <a:noAutofit/>
          </a:bodyPr>
          <a:lstStyle/>
          <a:p>
            <a:r>
              <a:rPr lang="en-US" sz="7200" b="1" dirty="0">
                <a:solidFill>
                  <a:srgbClr val="92D050"/>
                </a:solidFill>
                <a:effectLst/>
                <a:latin typeface="Times New Roman" panose="02020603050405020304" pitchFamily="18" charset="0"/>
                <a:ea typeface="Calibri" panose="020F0502020204030204" pitchFamily="34" charset="0"/>
                <a:cs typeface="Times New Roman" panose="02020603050405020304" pitchFamily="18" charset="0"/>
              </a:rPr>
              <a:t>System Requirements:</a:t>
            </a:r>
            <a:endParaRPr lang="en-IN" sz="7200" dirty="0">
              <a:solidFill>
                <a:srgbClr val="92D05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C2A7B0C-2D58-44D4-41AB-B1B66C8AD379}"/>
              </a:ext>
            </a:extLst>
          </p:cNvPr>
          <p:cNvSpPr>
            <a:spLocks noGrp="1"/>
          </p:cNvSpPr>
          <p:nvPr>
            <p:ph type="subTitle" idx="1"/>
          </p:nvPr>
        </p:nvSpPr>
        <p:spPr>
          <a:xfrm>
            <a:off x="-1248697" y="2388973"/>
            <a:ext cx="13027742" cy="4375621"/>
          </a:xfrm>
        </p:spPr>
        <p:txBody>
          <a:bodyPr>
            <a:normAutofit fontScale="77500" lnSpcReduction="20000"/>
          </a:bodyPr>
          <a:lstStyle/>
          <a:p>
            <a:pPr>
              <a:lnSpc>
                <a:spcPct val="150000"/>
              </a:lnSpc>
              <a:spcAft>
                <a:spcPts val="80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1)Hardware: -</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nSpc>
                <a:spcPct val="150000"/>
              </a:lnSpc>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Processor: Intel dual core (32 bit)</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nSpc>
                <a:spcPct val="150000"/>
              </a:lnSpc>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RAM: 2GB</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nSpc>
                <a:spcPct val="150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Processor Speed: 2GHz</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IN" sz="2400" b="1" dirty="0">
                <a:effectLst/>
                <a:latin typeface="Times New Roman" panose="02020603050405020304" pitchFamily="18" charset="0"/>
                <a:ea typeface="Times New Roman" panose="02020603050405020304" pitchFamily="18" charset="0"/>
                <a:cs typeface="Times New Roman" panose="02020603050405020304" pitchFamily="18" charset="0"/>
              </a:rPr>
              <a:t>                                                                                            2)Software: -</a:t>
            </a:r>
          </a:p>
          <a:p>
            <a:pPr algn="just">
              <a:lnSpc>
                <a:spcPct val="150000"/>
              </a:lnSpc>
              <a:spcAft>
                <a:spcPts val="8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Windows 11</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gn="just">
              <a:lnSpc>
                <a:spcPct val="150000"/>
              </a:lnSpc>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VS code </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gn="just">
              <a:lnSpc>
                <a:spcPct val="150000"/>
              </a:lnSpc>
              <a:spcAft>
                <a:spcPts val="8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Chrome Browser</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7388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25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75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25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par>
                          <p:cTn id="24" fill="hold">
                            <p:stCondLst>
                              <p:cond delay="2750"/>
                            </p:stCondLst>
                            <p:childTnLst>
                              <p:par>
                                <p:cTn id="25" presetID="10" presetClass="entr" presetSubtype="0"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par>
                          <p:cTn id="28" fill="hold">
                            <p:stCondLst>
                              <p:cond delay="3250"/>
                            </p:stCondLst>
                            <p:childTnLst>
                              <p:par>
                                <p:cTn id="29" presetID="10" presetClass="entr" presetSubtype="0" fill="hold" grpId="0" nodeType="after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par>
                          <p:cTn id="32" fill="hold">
                            <p:stCondLst>
                              <p:cond delay="3750"/>
                            </p:stCondLst>
                            <p:childTnLst>
                              <p:par>
                                <p:cTn id="33" presetID="10" presetClass="entr" presetSubtype="0" fill="hold" grpId="0" nodeType="after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par>
                          <p:cTn id="36" fill="hold">
                            <p:stCondLst>
                              <p:cond delay="4250"/>
                            </p:stCondLst>
                            <p:childTnLst>
                              <p:par>
                                <p:cTn id="37" presetID="10" presetClass="entr" presetSubtype="0" fill="hold" grpId="0" nodeType="after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Effect transition="in" filter="fade">
                                      <p:cBhvr>
                                        <p:cTn id="39"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{2FE7033E-3EEF-42C1-B09E-2F8ADAEAD138}tf55705232_win32</Template>
  <TotalTime>342</TotalTime>
  <Words>924</Words>
  <Application>Microsoft Office PowerPoint</Application>
  <PresentationFormat>Widescreen</PresentationFormat>
  <Paragraphs>74</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Goudy Old Style</vt:lpstr>
      <vt:lpstr>Times New Roman</vt:lpstr>
      <vt:lpstr>Wingdings</vt:lpstr>
      <vt:lpstr>Wingdings 2</vt:lpstr>
      <vt:lpstr>SlateVTI</vt:lpstr>
      <vt:lpstr>EXPLORE KOLHAPUR</vt:lpstr>
      <vt:lpstr>Introduction:</vt:lpstr>
      <vt:lpstr>Problem Statement: </vt:lpstr>
      <vt:lpstr>Objectives: -</vt:lpstr>
      <vt:lpstr>Working and Methodology: -</vt:lpstr>
      <vt:lpstr>PowerPoint Presentation</vt:lpstr>
      <vt:lpstr>PowerPoint Presentation</vt:lpstr>
      <vt:lpstr>Advantages: - </vt:lpstr>
      <vt:lpstr>System Requirements:</vt:lpstr>
      <vt:lpstr>FEATURES </vt:lpstr>
      <vt:lpstr>FUTURE SCOPE </vt:lpstr>
      <vt:lpstr>CONCLUSION </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SAHYADRI TREKS</dc:title>
  <dc:creator>pratik jadhav</dc:creator>
  <cp:lastModifiedBy>chetansudhirshinde@outlook.com</cp:lastModifiedBy>
  <cp:revision>19</cp:revision>
  <dcterms:created xsi:type="dcterms:W3CDTF">2024-05-10T16:20:56Z</dcterms:created>
  <dcterms:modified xsi:type="dcterms:W3CDTF">2024-11-14T09:50:19Z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